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6" r:id="rId3"/>
    <p:sldMasterId id="2147484137" r:id="rId4"/>
  </p:sldMasterIdLst>
  <p:notesMasterIdLst>
    <p:notesMasterId r:id="rId31"/>
  </p:notesMasterIdLst>
  <p:handoutMasterIdLst>
    <p:handoutMasterId r:id="rId32"/>
  </p:handoutMasterIdLst>
  <p:sldIdLst>
    <p:sldId id="601" r:id="rId5"/>
    <p:sldId id="624" r:id="rId6"/>
    <p:sldId id="649" r:id="rId7"/>
    <p:sldId id="648" r:id="rId8"/>
    <p:sldId id="543" r:id="rId9"/>
    <p:sldId id="645" r:id="rId10"/>
    <p:sldId id="641" r:id="rId11"/>
    <p:sldId id="640" r:id="rId12"/>
    <p:sldId id="650" r:id="rId13"/>
    <p:sldId id="651" r:id="rId14"/>
    <p:sldId id="652" r:id="rId15"/>
    <p:sldId id="653" r:id="rId16"/>
    <p:sldId id="654" r:id="rId17"/>
    <p:sldId id="655" r:id="rId18"/>
    <p:sldId id="656" r:id="rId19"/>
    <p:sldId id="657" r:id="rId20"/>
    <p:sldId id="606" r:id="rId21"/>
    <p:sldId id="646" r:id="rId22"/>
    <p:sldId id="637" r:id="rId23"/>
    <p:sldId id="647" r:id="rId24"/>
    <p:sldId id="658" r:id="rId25"/>
    <p:sldId id="659" r:id="rId26"/>
    <p:sldId id="660" r:id="rId27"/>
    <p:sldId id="661" r:id="rId28"/>
    <p:sldId id="642" r:id="rId29"/>
    <p:sldId id="639"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01"/>
            <p14:sldId id="624"/>
          </p14:sldIdLst>
        </p14:section>
        <p14:section name="Introduction" id="{F4307F5D-1597-B140-890A-8B21C56A04DD}">
          <p14:sldIdLst>
            <p14:sldId id="649"/>
            <p14:sldId id="648"/>
            <p14:sldId id="543"/>
            <p14:sldId id="645"/>
            <p14:sldId id="641"/>
            <p14:sldId id="640"/>
            <p14:sldId id="650"/>
            <p14:sldId id="651"/>
            <p14:sldId id="652"/>
            <p14:sldId id="653"/>
            <p14:sldId id="654"/>
            <p14:sldId id="655"/>
            <p14:sldId id="656"/>
            <p14:sldId id="657"/>
            <p14:sldId id="606"/>
            <p14:sldId id="646"/>
            <p14:sldId id="637"/>
            <p14:sldId id="647"/>
            <p14:sldId id="658"/>
            <p14:sldId id="659"/>
            <p14:sldId id="660"/>
            <p14:sldId id="661"/>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6" autoAdjust="0"/>
    <p:restoredTop sz="86108" autoAdjust="0"/>
  </p:normalViewPr>
  <p:slideViewPr>
    <p:cSldViewPr snapToGrid="0" snapToObjects="1">
      <p:cViewPr varScale="1">
        <p:scale>
          <a:sx n="161" d="100"/>
          <a:sy n="161" d="100"/>
        </p:scale>
        <p:origin x="-128" y="-232"/>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128265672"/>
        <c:axId val="-2128268024"/>
      </c:barChart>
      <c:catAx>
        <c:axId val="-2128265672"/>
        <c:scaling>
          <c:orientation val="maxMin"/>
        </c:scaling>
        <c:delete val="1"/>
        <c:axPos val="l"/>
        <c:numFmt formatCode="General" sourceLinked="0"/>
        <c:majorTickMark val="none"/>
        <c:minorTickMark val="none"/>
        <c:tickLblPos val="nextTo"/>
        <c:crossAx val="-2128268024"/>
        <c:crosses val="autoZero"/>
        <c:auto val="1"/>
        <c:lblAlgn val="ctr"/>
        <c:lblOffset val="100"/>
        <c:noMultiLvlLbl val="1"/>
      </c:catAx>
      <c:valAx>
        <c:axId val="-2128268024"/>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128265672"/>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5/16/16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5/16/16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DevOps</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processes &amp;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255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86382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668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36177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4819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So where is T-Mobile in this picture?</a:t>
            </a:r>
          </a:p>
          <a:p>
            <a:endParaRPr lang="en-US" baseline="0" dirty="0" smtClean="0"/>
          </a:p>
          <a:p>
            <a:r>
              <a:rPr lang="en-US" baseline="0" dirty="0" smtClean="0"/>
              <a:t>We’ll get into cloud native later, but at a high level its the architecture purpose built to run applications in the cloud, at enterprise scale.  To do that, we must automate all the </a:t>
            </a:r>
            <a:r>
              <a:rPr lang="en-US" baseline="0" dirty="0" err="1" smtClean="0"/>
              <a:t>repetive</a:t>
            </a:r>
            <a:r>
              <a:rPr lang="en-US" baseline="0" dirty="0" smtClean="0"/>
              <a:t> tasks.  This is the entire stack, up to the point of an individual key stroke, and bits of data used and consumed by an app.  Only when the developer is free to only think of code, i.e. the business problem, will full value to the business be realized.</a:t>
            </a:r>
          </a:p>
        </p:txBody>
      </p:sp>
    </p:spTree>
    <p:extLst>
      <p:ext uri="{BB962C8B-B14F-4D97-AF65-F5344CB8AC3E}">
        <p14:creationId xmlns:p14="http://schemas.microsoft.com/office/powerpoint/2010/main" val="36773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But why change.  Why talk about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Perfect storm</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20</a:t>
            </a:fld>
            <a:endParaRPr lang="en-US" sz="1200">
              <a:solidFill>
                <a:prstClr val="black"/>
              </a:solidFill>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Developers</a:t>
            </a:r>
            <a:r>
              <a:rPr lang="en-US" baseline="0" dirty="0" smtClean="0"/>
              <a:t> are the new kingmakers.</a:t>
            </a:r>
          </a:p>
          <a:p>
            <a:r>
              <a:rPr lang="en-US" baseline="0" dirty="0" smtClean="0"/>
              <a:t>Software is changing (perfect storm)</a:t>
            </a:r>
            <a:r>
              <a:rPr lang="is-IS" baseline="0" dirty="0" smtClean="0"/>
              <a:t>… yes it’s always changing but:</a:t>
            </a:r>
            <a:endParaRPr lang="en-US" baseline="0" dirty="0" smtClean="0"/>
          </a:p>
          <a:p>
            <a:pPr marL="171450" indent="-171450">
              <a:buFontTx/>
              <a:buChar char="-"/>
            </a:pPr>
            <a:r>
              <a:rPr lang="en-US" baseline="0" dirty="0" smtClean="0"/>
              <a:t>Mobile, always connected story (from starting w/ Call center agents)</a:t>
            </a:r>
          </a:p>
          <a:p>
            <a:pPr marL="171450" indent="-171450">
              <a:buFontTx/>
              <a:buChar char="-"/>
            </a:pPr>
            <a:r>
              <a:rPr lang="en-US" baseline="0" dirty="0" smtClean="0"/>
              <a:t>Mobile First</a:t>
            </a:r>
          </a:p>
          <a:p>
            <a:pPr marL="171450" indent="-171450">
              <a:buFontTx/>
              <a:buChar char="-"/>
            </a:pPr>
            <a:r>
              <a:rPr lang="en-US" baseline="0" dirty="0" smtClean="0"/>
              <a:t>Always connected</a:t>
            </a:r>
          </a:p>
          <a:p>
            <a:pPr marL="171450" indent="-171450">
              <a:buFontTx/>
              <a:buChar char="-"/>
            </a:pPr>
            <a:r>
              <a:rPr lang="en-US" baseline="0" dirty="0" smtClean="0"/>
              <a:t>No downtime</a:t>
            </a:r>
          </a:p>
          <a:p>
            <a:pPr marL="171450" indent="-171450">
              <a:buFontTx/>
              <a:buChar char="-"/>
            </a:pPr>
            <a:r>
              <a:rPr lang="en-US" baseline="0" dirty="0" smtClean="0"/>
              <a:t>Scale (huge number of users)</a:t>
            </a:r>
          </a:p>
          <a:p>
            <a:pPr marL="171450" indent="-171450">
              <a:buFontTx/>
              <a:buChar char="-"/>
            </a:pPr>
            <a:r>
              <a:rPr lang="en-US" baseline="0" dirty="0" smtClean="0"/>
              <a:t>Updates (once a month)</a:t>
            </a:r>
          </a:p>
          <a:p>
            <a:pPr marL="171450" indent="-171450">
              <a:buFontTx/>
              <a:buChar char="-"/>
            </a:pPr>
            <a:endParaRPr lang="en-US" baseline="0" dirty="0" smtClean="0"/>
          </a:p>
          <a:p>
            <a:pPr marL="0" indent="0">
              <a:buFontTx/>
              <a:buNone/>
            </a:pPr>
            <a:r>
              <a:rPr lang="en-US" baseline="0" dirty="0" smtClean="0"/>
              <a:t>3 key drivers</a:t>
            </a:r>
          </a:p>
          <a:p>
            <a:pPr marL="171450" indent="-171450">
              <a:buFontTx/>
              <a:buChar char="-"/>
            </a:pPr>
            <a:r>
              <a:rPr lang="en-US" baseline="0" dirty="0" smtClean="0"/>
              <a:t>Software is free(</a:t>
            </a:r>
            <a:r>
              <a:rPr lang="en-US" baseline="0" dirty="0" err="1" smtClean="0"/>
              <a:t>ly</a:t>
            </a:r>
            <a:r>
              <a:rPr lang="en-US" baseline="0" dirty="0" smtClean="0"/>
              <a:t> available) - OSS</a:t>
            </a:r>
          </a:p>
          <a:p>
            <a:pPr marL="171450" indent="-171450">
              <a:buFontTx/>
              <a:buChar char="-"/>
            </a:pPr>
            <a:r>
              <a:rPr lang="en-US" baseline="0" dirty="0" smtClean="0"/>
              <a:t>Compute is free</a:t>
            </a:r>
          </a:p>
          <a:p>
            <a:pPr marL="171450" indent="-171450">
              <a:buFontTx/>
              <a:buChar char="-"/>
            </a:pPr>
            <a:r>
              <a:rPr lang="en-US" baseline="0" dirty="0" smtClean="0"/>
              <a:t>Information is free (Internet)</a:t>
            </a:r>
          </a:p>
          <a:p>
            <a:pPr marL="171450" indent="-171450">
              <a:buFontTx/>
              <a:buChar char="-"/>
            </a:pPr>
            <a:endParaRPr lang="en-US" baseline="0" dirty="0" smtClean="0"/>
          </a:p>
          <a:p>
            <a:pPr marL="0" indent="0">
              <a:buFontTx/>
              <a:buNone/>
            </a:pPr>
            <a:r>
              <a:rPr lang="en-US" baseline="0" dirty="0" smtClean="0"/>
              <a:t>Results</a:t>
            </a:r>
          </a:p>
          <a:p>
            <a:pPr marL="228600" indent="-228600">
              <a:buFontTx/>
              <a:buAutoNum type="arabicParenR"/>
            </a:pPr>
            <a:r>
              <a:rPr lang="en-US" baseline="0" dirty="0" smtClean="0"/>
              <a:t>Developers rule the world</a:t>
            </a:r>
          </a:p>
          <a:p>
            <a:pPr marL="228600" indent="-228600">
              <a:buFontTx/>
              <a:buAutoNum type="arabicParenR"/>
            </a:pPr>
            <a:r>
              <a:rPr lang="en-US" baseline="0" dirty="0" smtClean="0"/>
              <a:t>Startups have no barrier to entry</a:t>
            </a:r>
          </a:p>
          <a:p>
            <a:pPr marL="171450" indent="-171450">
              <a:buFontTx/>
              <a:buChar char="-"/>
            </a:pPr>
            <a:endParaRPr lang="en-US" baseline="0" dirty="0" smtClean="0"/>
          </a:p>
          <a:p>
            <a:pPr marL="0" indent="0">
              <a:buFontTx/>
              <a:buNone/>
            </a:pPr>
            <a:r>
              <a:rPr lang="en-US" baseline="0" dirty="0" smtClean="0"/>
              <a:t>*https://</a:t>
            </a:r>
            <a:r>
              <a:rPr lang="en-US" baseline="0" dirty="0" err="1" smtClean="0"/>
              <a:t>sensortower.com</a:t>
            </a:r>
            <a:r>
              <a:rPr lang="en-US" baseline="0" dirty="0" smtClean="0"/>
              <a:t>/blog/25-top-ios-apps-and-their-version-update-frequencies</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p>
          <a:p>
            <a:r>
              <a:rPr lang="en-US" sz="1200" kern="1200" baseline="0" dirty="0" smtClean="0">
                <a:solidFill>
                  <a:schemeClr val="tx1"/>
                </a:solidFill>
                <a:effectLst/>
                <a:latin typeface="+mn-lt"/>
                <a:ea typeface="+mn-ea"/>
                <a:cs typeface="+mn-cs"/>
              </a:rPr>
              <a:t>Used to be: slow, manual, error prone, ridged.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used to ship CDs</a:t>
            </a:r>
            <a:r>
              <a:rPr lang="is-IS" sz="1200" kern="1200" baseline="0" dirty="0" smtClean="0">
                <a:solidFill>
                  <a:schemeClr val="tx1"/>
                </a:solidFill>
                <a:effectLst/>
                <a:latin typeface="+mn-lt"/>
                <a:ea typeface="+mn-ea"/>
                <a:cs typeface="+mn-cs"/>
              </a:rPr>
              <a:t>… and this was a more appropriate way.  Whats changed.  People now walk around with a super computer in their pocket.  Gone are they days of just a couple agents accessing your system...</a:t>
            </a:r>
          </a:p>
          <a:p>
            <a:r>
              <a:rPr lang="is-IS" sz="1200" kern="1200" baseline="0" dirty="0" smtClean="0">
                <a:solidFill>
                  <a:schemeClr val="tx1"/>
                </a:solidFill>
                <a:effectLst/>
                <a:latin typeface="+mn-lt"/>
                <a:ea typeface="+mn-ea"/>
                <a:cs typeface="+mn-cs"/>
              </a:rPr>
              <a:t>Internet + Mobile</a:t>
            </a:r>
          </a:p>
          <a:p>
            <a:r>
              <a:rPr lang="is-IS" sz="1200" kern="1200" baseline="0" dirty="0" smtClean="0">
                <a:solidFill>
                  <a:schemeClr val="tx1"/>
                </a:solidFill>
                <a:effectLst/>
                <a:latin typeface="+mn-lt"/>
                <a:ea typeface="+mn-ea"/>
                <a:cs typeface="+mn-cs"/>
              </a:rPr>
              <a:t>Freely Availabe Software</a:t>
            </a:r>
          </a:p>
          <a:p>
            <a:r>
              <a:rPr lang="is-IS" sz="1200" kern="1200" baseline="0" dirty="0" smtClean="0">
                <a:solidFill>
                  <a:schemeClr val="tx1"/>
                </a:solidFill>
                <a:effectLst/>
                <a:latin typeface="+mn-lt"/>
                <a:ea typeface="+mn-ea"/>
                <a:cs typeface="+mn-cs"/>
              </a:rPr>
              <a:t>Free Compute</a:t>
            </a:r>
          </a:p>
          <a:p>
            <a:endParaRPr lang="is-I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a:p>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Getting software</a:t>
            </a:r>
            <a:r>
              <a:rPr lang="en-US" sz="1200" kern="1200" baseline="0" dirty="0" smtClean="0">
                <a:solidFill>
                  <a:schemeClr val="tx1"/>
                </a:solidFill>
                <a:effectLst/>
                <a:latin typeface="+mn-lt"/>
                <a:ea typeface="+mn-ea"/>
                <a:cs typeface="+mn-cs"/>
              </a:rPr>
              <a:t> to production is just the first step.  Running and maintaining it is far more.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 60% of the cost of software</a:t>
            </a:r>
            <a:r>
              <a:rPr lang="en-US" sz="1200" kern="1200" baseline="0" dirty="0" smtClean="0">
                <a:solidFill>
                  <a:schemeClr val="tx1"/>
                </a:solidFill>
                <a:effectLst/>
                <a:latin typeface="+mn-lt"/>
                <a:ea typeface="+mn-ea"/>
                <a:cs typeface="+mn-cs"/>
              </a:rPr>
              <a:t> comes from maintaining and running it. http://</a:t>
            </a:r>
            <a:r>
              <a:rPr lang="en-US" sz="1200" kern="1200" baseline="0" dirty="0" err="1" smtClean="0">
                <a:solidFill>
                  <a:schemeClr val="tx1"/>
                </a:solidFill>
                <a:effectLst/>
                <a:latin typeface="+mn-lt"/>
                <a:ea typeface="+mn-ea"/>
                <a:cs typeface="+mn-cs"/>
              </a:rPr>
              <a:t>www.irahul.com</a:t>
            </a:r>
            <a:r>
              <a:rPr lang="en-US" sz="1200" kern="1200" baseline="0" dirty="0" smtClean="0">
                <a:solidFill>
                  <a:schemeClr val="tx1"/>
                </a:solidFill>
                <a:effectLst/>
                <a:latin typeface="+mn-lt"/>
                <a:ea typeface="+mn-ea"/>
                <a:cs typeface="+mn-cs"/>
              </a:rPr>
              <a:t>/2005/10/software-development-</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software.html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a:t>
            </a:r>
            <a:r>
              <a:rPr lang="en-US" baseline="0" dirty="0" smtClean="0"/>
              <a:t>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36577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28623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0167620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72745232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42296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5309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4543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75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0827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43748375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3536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8623551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790005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67766552"/>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0073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8793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24830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5738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33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94162080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1166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21" r:id="rId4"/>
    <p:sldLayoutId id="2147484125" r:id="rId5"/>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24705672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867322948"/>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8"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3.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emf"/><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openxmlformats.org/officeDocument/2006/relationships/image" Target="../media/image54.jpeg"/><Relationship Id="rId7" Type="http://schemas.openxmlformats.org/officeDocument/2006/relationships/image" Target="../media/image55.png"/><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6" Type="http://schemas.openxmlformats.org/officeDocument/2006/relationships/image" Target="../media/image99.png"/><Relationship Id="rId47" Type="http://schemas.openxmlformats.org/officeDocument/2006/relationships/image" Target="../media/image100.png"/><Relationship Id="rId48" Type="http://schemas.openxmlformats.org/officeDocument/2006/relationships/image" Target="../media/image101.png"/><Relationship Id="rId49" Type="http://schemas.openxmlformats.org/officeDocument/2006/relationships/image" Target="../media/image102.png"/><Relationship Id="rId20" Type="http://schemas.openxmlformats.org/officeDocument/2006/relationships/image" Target="../media/image73.png"/><Relationship Id="rId21" Type="http://schemas.openxmlformats.org/officeDocument/2006/relationships/image" Target="../media/image74.jpeg"/><Relationship Id="rId22" Type="http://schemas.openxmlformats.org/officeDocument/2006/relationships/image" Target="../media/image75.png"/><Relationship Id="rId23" Type="http://schemas.openxmlformats.org/officeDocument/2006/relationships/image" Target="../media/image76.png"/><Relationship Id="rId24" Type="http://schemas.openxmlformats.org/officeDocument/2006/relationships/image" Target="../media/image77.png"/><Relationship Id="rId25" Type="http://schemas.openxmlformats.org/officeDocument/2006/relationships/image" Target="../media/image78.png"/><Relationship Id="rId26" Type="http://schemas.openxmlformats.org/officeDocument/2006/relationships/image" Target="../media/image79.png"/><Relationship Id="rId27" Type="http://schemas.openxmlformats.org/officeDocument/2006/relationships/image" Target="../media/image80.png"/><Relationship Id="rId28" Type="http://schemas.openxmlformats.org/officeDocument/2006/relationships/image" Target="../media/image81.png"/><Relationship Id="rId29" Type="http://schemas.openxmlformats.org/officeDocument/2006/relationships/image" Target="../media/image82.png"/><Relationship Id="rId50" Type="http://schemas.openxmlformats.org/officeDocument/2006/relationships/image" Target="../media/image103.png"/><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6.jpeg"/><Relationship Id="rId4" Type="http://schemas.openxmlformats.org/officeDocument/2006/relationships/image" Target="../media/image57.png"/><Relationship Id="rId5" Type="http://schemas.openxmlformats.org/officeDocument/2006/relationships/image" Target="../media/image58.png"/><Relationship Id="rId30" Type="http://schemas.openxmlformats.org/officeDocument/2006/relationships/image" Target="../media/image83.png"/><Relationship Id="rId31" Type="http://schemas.openxmlformats.org/officeDocument/2006/relationships/image" Target="../media/image84.png"/><Relationship Id="rId32" Type="http://schemas.openxmlformats.org/officeDocument/2006/relationships/image" Target="../media/image85.png"/><Relationship Id="rId9"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33" Type="http://schemas.openxmlformats.org/officeDocument/2006/relationships/image" Target="../media/image86.png"/><Relationship Id="rId34" Type="http://schemas.openxmlformats.org/officeDocument/2006/relationships/image" Target="../media/image87.png"/><Relationship Id="rId35" Type="http://schemas.openxmlformats.org/officeDocument/2006/relationships/image" Target="../media/image88.png"/><Relationship Id="rId36" Type="http://schemas.openxmlformats.org/officeDocument/2006/relationships/image" Target="../media/image89.png"/><Relationship Id="rId10" Type="http://schemas.openxmlformats.org/officeDocument/2006/relationships/image" Target="../media/image63.jpeg"/><Relationship Id="rId11" Type="http://schemas.openxmlformats.org/officeDocument/2006/relationships/image" Target="../media/image64.emf"/><Relationship Id="rId12" Type="http://schemas.openxmlformats.org/officeDocument/2006/relationships/image" Target="../media/image65.jpe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69.png"/><Relationship Id="rId17" Type="http://schemas.openxmlformats.org/officeDocument/2006/relationships/image" Target="../media/image70.png"/><Relationship Id="rId18" Type="http://schemas.openxmlformats.org/officeDocument/2006/relationships/image" Target="../media/image71.jpeg"/><Relationship Id="rId19" Type="http://schemas.openxmlformats.org/officeDocument/2006/relationships/image" Target="../media/image72.jpeg"/><Relationship Id="rId37" Type="http://schemas.openxmlformats.org/officeDocument/2006/relationships/image" Target="../media/image90.png"/><Relationship Id="rId38" Type="http://schemas.openxmlformats.org/officeDocument/2006/relationships/image" Target="../media/image91.png"/><Relationship Id="rId39" Type="http://schemas.openxmlformats.org/officeDocument/2006/relationships/image" Target="../media/image92.png"/><Relationship Id="rId40" Type="http://schemas.openxmlformats.org/officeDocument/2006/relationships/image" Target="../media/image93.png"/><Relationship Id="rId41" Type="http://schemas.openxmlformats.org/officeDocument/2006/relationships/image" Target="../media/image94.png"/><Relationship Id="rId42" Type="http://schemas.openxmlformats.org/officeDocument/2006/relationships/image" Target="../media/image95.png"/><Relationship Id="rId43" Type="http://schemas.openxmlformats.org/officeDocument/2006/relationships/image" Target="../media/image96.png"/><Relationship Id="rId44" Type="http://schemas.openxmlformats.org/officeDocument/2006/relationships/image" Target="../media/image97.png"/><Relationship Id="rId45"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hyperlink" Target="http://cloud-foundry.meetup.com/" TargetMode="External"/><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8.png"/></Relationships>
</file>

<file path=ppt/slides/_rels/slide24.xml.rels><?xml version="1.0" encoding="UTF-8" standalone="yes"?>
<Relationships xmlns="http://schemas.openxmlformats.org/package/2006/relationships"><Relationship Id="rId11" Type="http://schemas.openxmlformats.org/officeDocument/2006/relationships/image" Target="../media/image117.png"/><Relationship Id="rId12" Type="http://schemas.openxmlformats.org/officeDocument/2006/relationships/image" Target="../media/image118.png"/><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4" Type="http://schemas.openxmlformats.org/officeDocument/2006/relationships/image" Target="../media/image2.png"/><Relationship Id="rId5" Type="http://schemas.openxmlformats.org/officeDocument/2006/relationships/image" Target="../media/image120.emf"/><Relationship Id="rId6" Type="http://schemas.openxmlformats.org/officeDocument/2006/relationships/image" Target="../media/image121.emf"/><Relationship Id="rId7" Type="http://schemas.openxmlformats.org/officeDocument/2006/relationships/image" Target="../media/image122.emf"/><Relationship Id="rId8" Type="http://schemas.openxmlformats.org/officeDocument/2006/relationships/image" Target="../media/image123.emf"/><Relationship Id="rId9" Type="http://schemas.openxmlformats.org/officeDocument/2006/relationships/image" Target="../media/image124.emf"/><Relationship Id="rId10" Type="http://schemas.openxmlformats.org/officeDocument/2006/relationships/image" Target="../media/image125.em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8.png"/><Relationship Id="rId5" Type="http://schemas.microsoft.com/office/2007/relationships/hdphoto" Target="../media/hdphoto4.wdp"/><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descr="FedEx.png"/>
          <p:cNvPicPr>
            <a:picLocks noChangeAspect="1"/>
          </p:cNvPicPr>
          <p:nvPr/>
        </p:nvPicPr>
        <p:blipFill>
          <a:blip r:embed="rId7">
            <a:extLst>
              <a:ext uri="{BEBA8EAE-BF5A-486C-A8C5-ECC9F3942E4B}">
                <a14:imgProps xmlns:a14="http://schemas.microsoft.com/office/drawing/2010/main">
                  <a14:imgLayer r:embed="rId8">
                    <a14:imgEffect>
                      <a14:backgroundRemoval t="5324" b="95833" l="1591" r="99250"/>
                    </a14:imgEffect>
                  </a14:imgLayer>
                </a14:imgProps>
              </a:ext>
              <a:ext uri="{28A0092B-C50C-407E-A947-70E740481C1C}">
                <a14:useLocalDpi xmlns:a14="http://schemas.microsoft.com/office/drawing/2010/main" val="0"/>
              </a:ext>
            </a:extLst>
          </a:blip>
          <a:stretch>
            <a:fillRect/>
          </a:stretch>
        </p:blipFill>
        <p:spPr>
          <a:xfrm>
            <a:off x="6084141" y="819562"/>
            <a:ext cx="2328856" cy="685954"/>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10</a:t>
            </a:fld>
            <a:endParaRPr lang="en-US">
              <a:solidFill>
                <a:srgbClr val="FFFFFF">
                  <a:lumMod val="65000"/>
                </a:srgbClr>
              </a:solidFill>
              <a:latin typeface="Arial"/>
            </a:endParaRPr>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Financial Services</a:t>
              </a:r>
              <a:endParaRPr lang="en-US" sz="1300" dirty="0">
                <a:solidFill>
                  <a:srgbClr val="FFFFFF">
                    <a:lumMod val="85000"/>
                  </a:srgb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26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Hotel</a:t>
              </a:r>
              <a:endParaRPr lang="en-US" sz="1300" dirty="0">
                <a:solidFill>
                  <a:srgbClr val="FFFFFF">
                    <a:lumMod val="85000"/>
                  </a:srgb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a:solidFill>
                    <a:srgbClr val="FFFFFF">
                      <a:lumMod val="85000"/>
                    </a:srgbClr>
                  </a:solidFill>
                  <a:latin typeface="Arial"/>
                  <a:cs typeface="Arial"/>
                </a:rPr>
                <a:t>5</a:t>
              </a:r>
              <a:r>
                <a:rPr lang="en-US" sz="3600" b="1" dirty="0" smtClean="0">
                  <a:solidFill>
                    <a:srgbClr val="FFFFFF">
                      <a:lumMod val="85000"/>
                    </a:srgbClr>
                  </a:solidFill>
                  <a:latin typeface="Arial"/>
                  <a:cs typeface="Arial"/>
                </a:rPr>
                <a:t>0</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Transportation</a:t>
              </a:r>
              <a:endParaRPr lang="en-US" sz="1300" dirty="0">
                <a:solidFill>
                  <a:srgbClr val="FFFFFF">
                    <a:lumMod val="85000"/>
                  </a:srgb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53</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Entertainment</a:t>
              </a:r>
              <a:endParaRPr lang="en-US" sz="1300" dirty="0">
                <a:solidFill>
                  <a:srgbClr val="FFFFFF">
                    <a:lumMod val="85000"/>
                  </a:srgb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34</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Automotive</a:t>
              </a:r>
              <a:endParaRPr lang="en-US" sz="1300" dirty="0">
                <a:solidFill>
                  <a:srgbClr val="FFFFFF">
                    <a:lumMod val="85000"/>
                  </a:srgb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3.2</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Industrial Products</a:t>
              </a:r>
              <a:endParaRPr lang="en-US" sz="1300" dirty="0">
                <a:solidFill>
                  <a:srgbClr val="FFFFFF">
                    <a:lumMod val="85000"/>
                  </a:srgbClr>
                </a:solidFill>
                <a:latin typeface="Arial"/>
                <a:cs typeface="Arial"/>
              </a:endParaRPr>
            </a:p>
          </p:txBody>
        </p:sp>
      </p:grpSp>
    </p:spTree>
    <p:extLst>
      <p:ext uri="{BB962C8B-B14F-4D97-AF65-F5344CB8AC3E}">
        <p14:creationId xmlns:p14="http://schemas.microsoft.com/office/powerpoint/2010/main" val="1256880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11</a:t>
            </a:fld>
            <a:endParaRPr lang="en-US">
              <a:solidFill>
                <a:srgbClr val="FFFFFF">
                  <a:lumMod val="65000"/>
                </a:srgbClr>
              </a:solidFill>
              <a:latin typeface="Arial"/>
            </a:endParaRPr>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30353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12</a:t>
            </a:fld>
            <a:endParaRPr lang="en-US">
              <a:solidFill>
                <a:srgbClr val="FFFFFF">
                  <a:lumMod val="65000"/>
                </a:srgbClr>
              </a:solidFill>
              <a:latin typeface="Arial"/>
            </a:endParaRPr>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rgbClr val="FFFFFF"/>
                  </a:solidFill>
                  <a:latin typeface="Arial"/>
                  <a:cs typeface="Arial"/>
                </a:rPr>
                <a:t>DevOps adoption with PCF</a:t>
              </a:r>
            </a:p>
            <a:p>
              <a:r>
                <a:rPr lang="en-US" dirty="0" smtClean="0">
                  <a:solidFill>
                    <a:srgbClr val="FFFFFF"/>
                  </a:solidFill>
                  <a:latin typeface="Arial"/>
                  <a:cs typeface="Arial"/>
                </a:rPr>
                <a:t>Automated build pipeline</a:t>
              </a:r>
              <a:endParaRPr lang="en-US" dirty="0">
                <a:solidFill>
                  <a:srgbClr val="FFFFFF"/>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rgbClr val="FFFFFF"/>
                  </a:solidFill>
                  <a:latin typeface="Arial"/>
                  <a:cs typeface="Arial"/>
                </a:rPr>
                <a:t>Spring + PCF</a:t>
              </a:r>
              <a:endParaRPr lang="en-US" dirty="0">
                <a:solidFill>
                  <a:srgbClr val="FFFFFF"/>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rgbClr val="FFFFFF"/>
                  </a:solidFill>
                  <a:latin typeface="Arial"/>
                  <a:cs typeface="Arial"/>
                </a:rPr>
                <a:t>Agile software transformation</a:t>
              </a:r>
              <a:endParaRPr lang="en-US" dirty="0">
                <a:solidFill>
                  <a:srgbClr val="FFFFFF"/>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rgbClr val="FFFFFF"/>
                  </a:solidFill>
                  <a:latin typeface="Arial"/>
                  <a:cs typeface="Arial"/>
                </a:rPr>
                <a:t>Major IT transformation</a:t>
              </a:r>
              <a:endParaRPr lang="en-US" dirty="0">
                <a:solidFill>
                  <a:srgbClr val="FFFFFF"/>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rgbClr val="FFFFFF"/>
                  </a:solidFill>
                  <a:latin typeface="Arial"/>
                  <a:cs typeface="Arial"/>
                </a:rPr>
                <a:t>700+ apps </a:t>
              </a:r>
              <a:endParaRPr lang="en-US" dirty="0">
                <a:solidFill>
                  <a:srgbClr val="FFFFFF"/>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rgbClr val="FFFFFF"/>
                  </a:solidFill>
                  <a:latin typeface="Arial"/>
                  <a:cs typeface="Arial"/>
                </a:rPr>
                <a:t>Re-writing software the modern way</a:t>
              </a:r>
              <a:endParaRPr lang="en-US" dirty="0">
                <a:solidFill>
                  <a:srgbClr val="FFFFFF"/>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13773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is </a:t>
            </a:r>
            <a:r>
              <a:rPr lang="en-US" sz="3200" dirty="0">
                <a:solidFill>
                  <a:srgbClr val="00AE9E"/>
                </a:solidFill>
              </a:rPr>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13</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1228094" y="1133081"/>
            <a:ext cx="1546468" cy="833728"/>
          </a:xfrm>
          <a:prstGeom prst="rect">
            <a:avLst/>
          </a:prstGeom>
        </p:spPr>
      </p:pic>
      <p:pic>
        <p:nvPicPr>
          <p:cNvPr id="6" name="Shape 1051"/>
          <p:cNvPicPr preferRelativeResize="0"/>
          <p:nvPr/>
        </p:nvPicPr>
        <p:blipFill rotWithShape="1">
          <a:blip r:embed="rId4">
            <a:alphaModFix/>
          </a:blip>
          <a:srcRect/>
          <a:stretch/>
        </p:blipFill>
        <p:spPr>
          <a:xfrm>
            <a:off x="6657675" y="765942"/>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062775" y="2474172"/>
            <a:ext cx="1896052" cy="1896052"/>
          </a:xfrm>
          <a:prstGeom prst="rect">
            <a:avLst/>
          </a:prstGeom>
        </p:spPr>
      </p:pic>
      <p:pic>
        <p:nvPicPr>
          <p:cNvPr id="8" name="Picture 7"/>
          <p:cNvPicPr>
            <a:picLocks noChangeAspect="1"/>
          </p:cNvPicPr>
          <p:nvPr/>
        </p:nvPicPr>
        <p:blipFill>
          <a:blip r:embed="rId6"/>
          <a:stretch>
            <a:fillRect/>
          </a:stretch>
        </p:blipFill>
        <p:spPr>
          <a:xfrm>
            <a:off x="4223648" y="3336739"/>
            <a:ext cx="786796" cy="786794"/>
          </a:xfrm>
          <a:prstGeom prst="rect">
            <a:avLst/>
          </a:prstGeom>
        </p:spPr>
      </p:pic>
      <p:pic>
        <p:nvPicPr>
          <p:cNvPr id="9" name="Picture 8"/>
          <p:cNvPicPr>
            <a:picLocks noChangeAspect="1"/>
          </p:cNvPicPr>
          <p:nvPr/>
        </p:nvPicPr>
        <p:blipFill>
          <a:blip r:embed="rId7"/>
          <a:stretch>
            <a:fillRect/>
          </a:stretch>
        </p:blipFill>
        <p:spPr>
          <a:xfrm>
            <a:off x="381335" y="2144889"/>
            <a:ext cx="2979216" cy="973667"/>
          </a:xfrm>
          <a:prstGeom prst="rect">
            <a:avLst/>
          </a:prstGeom>
        </p:spPr>
      </p:pic>
      <p:pic>
        <p:nvPicPr>
          <p:cNvPr id="10" name="Picture 9"/>
          <p:cNvPicPr>
            <a:picLocks noChangeAspect="1"/>
          </p:cNvPicPr>
          <p:nvPr/>
        </p:nvPicPr>
        <p:blipFill>
          <a:blip r:embed="rId8"/>
          <a:stretch>
            <a:fillRect/>
          </a:stretch>
        </p:blipFill>
        <p:spPr>
          <a:xfrm>
            <a:off x="-2000596" y="1133081"/>
            <a:ext cx="929673" cy="820758"/>
          </a:xfrm>
          <a:prstGeom prst="rect">
            <a:avLst/>
          </a:prstGeom>
        </p:spPr>
      </p:pic>
      <p:pic>
        <p:nvPicPr>
          <p:cNvPr id="13" name="Picture 12"/>
          <p:cNvPicPr>
            <a:picLocks noChangeAspect="1"/>
          </p:cNvPicPr>
          <p:nvPr/>
        </p:nvPicPr>
        <p:blipFill>
          <a:blip r:embed="rId9"/>
          <a:stretch>
            <a:fillRect/>
          </a:stretch>
        </p:blipFill>
        <p:spPr>
          <a:xfrm>
            <a:off x="3853820" y="1474300"/>
            <a:ext cx="1578428" cy="1578428"/>
          </a:xfrm>
          <a:prstGeom prst="rect">
            <a:avLst/>
          </a:prstGeom>
        </p:spPr>
      </p:pic>
      <p:sp>
        <p:nvSpPr>
          <p:cNvPr id="14" name="TextBox 13"/>
          <p:cNvSpPr txBox="1"/>
          <p:nvPr/>
        </p:nvSpPr>
        <p:spPr>
          <a:xfrm>
            <a:off x="3660780" y="4123196"/>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sp>
        <p:nvSpPr>
          <p:cNvPr id="15" name="TextBox 14"/>
          <p:cNvSpPr txBox="1"/>
          <p:nvPr/>
        </p:nvSpPr>
        <p:spPr>
          <a:xfrm>
            <a:off x="5972904"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pic>
        <p:nvPicPr>
          <p:cNvPr id="4" name="Picture 3"/>
          <p:cNvPicPr>
            <a:picLocks noChangeAspect="1"/>
          </p:cNvPicPr>
          <p:nvPr/>
        </p:nvPicPr>
        <p:blipFill>
          <a:blip r:embed="rId10"/>
          <a:stretch>
            <a:fillRect/>
          </a:stretch>
        </p:blipFill>
        <p:spPr>
          <a:xfrm>
            <a:off x="454239" y="3244000"/>
            <a:ext cx="2906312" cy="1483221"/>
          </a:xfrm>
          <a:prstGeom prst="rect">
            <a:avLst/>
          </a:prstGeom>
        </p:spPr>
      </p:pic>
    </p:spTree>
    <p:extLst>
      <p:ext uri="{BB962C8B-B14F-4D97-AF65-F5344CB8AC3E}">
        <p14:creationId xmlns:p14="http://schemas.microsoft.com/office/powerpoint/2010/main" val="31573308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Release early and often</a:t>
                </a:r>
              </a:p>
              <a:p>
                <a:pPr algn="ctr">
                  <a:spcAft>
                    <a:spcPts val="300"/>
                  </a:spcAft>
                </a:pPr>
                <a:r>
                  <a:rPr lang="en-US" sz="1400" dirty="0" smtClean="0">
                    <a:solidFill>
                      <a:srgbClr val="FFFFFF"/>
                    </a:solidFill>
                    <a:latin typeface="Arial"/>
                    <a:cs typeface="Arial"/>
                  </a:rPr>
                  <a:t>Higher Quality of Code</a:t>
                </a:r>
                <a:endParaRPr lang="en-US" sz="1400" dirty="0">
                  <a:solidFill>
                    <a:srgbClr val="FFFFFF"/>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rgbClr val="FFFFFF"/>
                    </a:solidFill>
                    <a:latin typeface="Arial"/>
                    <a:cs typeface="Arial"/>
                  </a:rPr>
                  <a:t>Shared responsibility</a:t>
                </a:r>
              </a:p>
              <a:p>
                <a:pPr algn="ctr">
                  <a:spcAft>
                    <a:spcPts val="300"/>
                  </a:spcAft>
                </a:pPr>
                <a:r>
                  <a:rPr lang="en-US" sz="1400" dirty="0" smtClean="0">
                    <a:solidFill>
                      <a:srgbClr val="FFFFFF"/>
                    </a:solidFill>
                    <a:latin typeface="Arial"/>
                    <a:cs typeface="Arial"/>
                  </a:rPr>
                  <a:t>Common incentives, tools, process and culture</a:t>
                </a:r>
                <a:endParaRPr lang="en-US" sz="1400"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rgbClr val="FFFFFF">
                        <a:lumMod val="85000"/>
                      </a:srgbClr>
                    </a:solidFill>
                    <a:latin typeface="Arial"/>
                    <a:cs typeface="Arial"/>
                  </a:rPr>
                  <a:t>Tightly coupled components</a:t>
                </a:r>
              </a:p>
              <a:p>
                <a:pPr algn="ctr">
                  <a:spcAft>
                    <a:spcPts val="300"/>
                  </a:spcAft>
                </a:pPr>
                <a:r>
                  <a:rPr lang="en-US" sz="1400" dirty="0" smtClean="0">
                    <a:solidFill>
                      <a:srgbClr val="FFFFFF">
                        <a:lumMod val="85000"/>
                      </a:srgbClr>
                    </a:solidFill>
                    <a:latin typeface="Arial"/>
                    <a:cs typeface="Arial"/>
                  </a:rPr>
                  <a:t>Slow deployment cycles</a:t>
                </a:r>
                <a:endParaRPr lang="en-US" sz="1400"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Loosely coupled components</a:t>
                </a:r>
              </a:p>
              <a:p>
                <a:pPr algn="ctr">
                  <a:spcAft>
                    <a:spcPts val="300"/>
                  </a:spcAft>
                </a:pPr>
                <a:r>
                  <a:rPr lang="en-US" sz="1600" dirty="0" smtClean="0">
                    <a:solidFill>
                      <a:srgbClr val="FFFFFF"/>
                    </a:solidFill>
                    <a:latin typeface="Arial"/>
                    <a:cs typeface="Arial"/>
                  </a:rPr>
                  <a:t>Automated deployments</a:t>
                </a:r>
                <a:endParaRPr lang="en-US" sz="1600"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3959937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862322"/>
          </a:xfrm>
          <a:prstGeom prst="rect">
            <a:avLst/>
          </a:prstGeom>
        </p:spPr>
        <p:txBody>
          <a:bodyPr wrap="square">
            <a:spAutoFit/>
          </a:bodyPr>
          <a:lstStyle/>
          <a:p>
            <a:pPr algn="ctr"/>
            <a:r>
              <a:rPr lang="en-US" sz="3600" dirty="0" smtClean="0">
                <a:solidFill>
                  <a:srgbClr val="FFFFFF">
                    <a:lumMod val="85000"/>
                  </a:srgbClr>
                </a:solidFill>
                <a:latin typeface="Arial"/>
              </a:rPr>
              <a:t>An end-to-end </a:t>
            </a:r>
            <a:r>
              <a:rPr lang="en-US" sz="3600" i="1" dirty="0" smtClean="0">
                <a:solidFill>
                  <a:srgbClr val="FFC85F"/>
                </a:solidFill>
                <a:latin typeface="Arial"/>
              </a:rPr>
              <a:t>structured platform </a:t>
            </a:r>
            <a:r>
              <a:rPr lang="en-US" sz="3600" dirty="0" smtClean="0">
                <a:solidFill>
                  <a:srgbClr val="FFFFFF">
                    <a:lumMod val="85000"/>
                  </a:srgbClr>
                </a:solidFill>
                <a:latin typeface="Arial"/>
              </a:rPr>
              <a:t>that makes implementing distributed application best practices, a </a:t>
            </a:r>
            <a:r>
              <a:rPr lang="en-US" sz="3600" dirty="0" smtClean="0">
                <a:solidFill>
                  <a:srgbClr val="FFC85F"/>
                </a:solidFill>
                <a:latin typeface="Arial"/>
              </a:rPr>
              <a:t>turn-key </a:t>
            </a:r>
            <a:r>
              <a:rPr lang="en-US" sz="3600" dirty="0" smtClean="0">
                <a:solidFill>
                  <a:srgbClr val="FFFFFF">
                    <a:lumMod val="85000"/>
                  </a:srgbClr>
                </a:solidFill>
                <a:latin typeface="Arial"/>
              </a:rPr>
              <a:t>and </a:t>
            </a:r>
            <a:r>
              <a:rPr lang="en-US" sz="3600" dirty="0" smtClean="0">
                <a:solidFill>
                  <a:srgbClr val="FFC85F"/>
                </a:solidFill>
                <a:latin typeface="Arial"/>
              </a:rPr>
              <a:t>first practice</a:t>
            </a:r>
          </a:p>
        </p:txBody>
      </p:sp>
    </p:spTree>
    <p:extLst>
      <p:ext uri="{BB962C8B-B14F-4D97-AF65-F5344CB8AC3E}">
        <p14:creationId xmlns:p14="http://schemas.microsoft.com/office/powerpoint/2010/main" val="13508569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Application-centric  Platforms</a:t>
            </a:r>
            <a:endParaRPr lang="en-US" sz="3200" b="1" dirty="0">
              <a:solidFill>
                <a:schemeClr val="accent2"/>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914400">
                <a:lnSpc>
                  <a:spcPct val="80000"/>
                </a:lnSpc>
                <a:defRPr/>
              </a:pPr>
              <a:r>
                <a:rPr lang="en-US" sz="1200" b="1" kern="0" dirty="0">
                  <a:solidFill>
                    <a:srgbClr val="FFFFFF"/>
                  </a:solidFill>
                  <a:effectLst>
                    <a:outerShdw blurRad="38100" dist="38100" dir="2700000" algn="tl">
                      <a:srgbClr val="000000">
                        <a:alpha val="43137"/>
                      </a:srgbClr>
                    </a:outerShdw>
                  </a:effectLst>
                  <a:latin typeface="Arial"/>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27C3A"/>
                    </a:solidFill>
                    <a:latin typeface="Arial"/>
                    <a:ea typeface="Calibri"/>
                    <a:cs typeface="Calibri"/>
                  </a:rPr>
                  <a:t>   </a:t>
                </a:r>
                <a:r>
                  <a:rPr lang="en-US" sz="1600" b="1" dirty="0" smtClean="0">
                    <a:solidFill>
                      <a:srgbClr val="FFC85F"/>
                    </a:solidFill>
                    <a:latin typeface="Arial"/>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IaaS</a:t>
              </a:r>
              <a:endParaRPr lang="en-US" sz="1400" b="1" kern="0" dirty="0">
                <a:solidFill>
                  <a:srgbClr val="FFFFFF"/>
                </a:solidFill>
                <a:latin typeface="Arial"/>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Pivotal CF </a:t>
              </a:r>
            </a:p>
            <a:p>
              <a:pPr algn="ctr" defTabSz="914400">
                <a:defRPr/>
              </a:pPr>
              <a:r>
                <a:rPr lang="en-US" sz="1400" b="1" kern="0" dirty="0" smtClean="0">
                  <a:solidFill>
                    <a:srgbClr val="FFFFFF"/>
                  </a:solidFill>
                  <a:latin typeface="Arial"/>
                  <a:ea typeface="Calibri"/>
                  <a:cs typeface="Calibri"/>
                </a:rPr>
                <a:t>+ </a:t>
              </a:r>
            </a:p>
            <a:p>
              <a:pPr algn="ctr" defTabSz="914400">
                <a:defRPr/>
              </a:pPr>
              <a:r>
                <a:rPr lang="en-US" sz="1400" b="1" kern="0" dirty="0" smtClean="0">
                  <a:solidFill>
                    <a:srgbClr val="FFFFFF"/>
                  </a:solidFill>
                  <a:latin typeface="Arial"/>
                  <a:ea typeface="Calibri"/>
                  <a:cs typeface="Calibri"/>
                </a:rPr>
                <a:t>Choice of IaaS</a:t>
              </a:r>
              <a:endParaRPr lang="en-US" sz="1400" b="1" kern="0" dirty="0">
                <a:solidFill>
                  <a:srgbClr val="FFFFFF"/>
                </a:solidFill>
                <a:latin typeface="Arial"/>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Tree>
    <p:extLst>
      <p:ext uri="{BB962C8B-B14F-4D97-AF65-F5344CB8AC3E}">
        <p14:creationId xmlns:p14="http://schemas.microsoft.com/office/powerpoint/2010/main" val="245763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2489484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algn="ctr">
                <a:buSzPct val="25000"/>
              </a:pPr>
              <a:r>
                <a:rPr lang="en-US" sz="1400" b="1"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000000"/>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err="1">
                  <a:solidFill>
                    <a:srgbClr val="FFFFFF"/>
                  </a:solidFill>
                  <a:latin typeface="Roboto"/>
                  <a:ea typeface="Roboto"/>
                  <a:cs typeface="Roboto"/>
                  <a:sym typeface="Roboto"/>
                </a:rPr>
                <a:t>Microservices</a:t>
              </a:r>
              <a:endParaRPr lang="en-US" sz="1200" dirty="0">
                <a:solidFill>
                  <a:srgbClr val="FFFFFF"/>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algn="ctr">
                <a:buSzPct val="25000"/>
              </a:pPr>
              <a:r>
                <a:rPr lang="en-US" sz="1600" b="1" dirty="0" smtClean="0">
                  <a:solidFill>
                    <a:srgbClr val="FFFFFF"/>
                  </a:solidFill>
                  <a:latin typeface="Roboto"/>
                  <a:ea typeface="Roboto"/>
                  <a:cs typeface="Roboto"/>
                  <a:sym typeface="Roboto"/>
                </a:rPr>
                <a:t>Operations</a:t>
              </a:r>
              <a:endParaRPr lang="en-US" sz="1600" b="1"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a:buSzPct val="25000"/>
              </a:pPr>
              <a:r>
                <a:rPr lang="en-US" sz="120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Platform</a:t>
              </a:r>
            </a:p>
            <a:p>
              <a:pPr algn="ctr">
                <a:buSzPct val="25000"/>
              </a:pPr>
              <a:r>
                <a:rPr lang="en-US" sz="120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rgbClr val="B3B3B3"/>
                    </a:solidFill>
                    <a:latin typeface="Arial"/>
                  </a:rPr>
                  <a:t>Azure</a:t>
                </a:r>
              </a:p>
            </p:txBody>
          </p:sp>
        </p:grpSp>
      </p:grpSp>
    </p:spTree>
    <p:extLst>
      <p:ext uri="{BB962C8B-B14F-4D97-AF65-F5344CB8AC3E}">
        <p14:creationId xmlns:p14="http://schemas.microsoft.com/office/powerpoint/2010/main" val="3829098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449561" y="1265292"/>
            <a:ext cx="8418214" cy="35414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p:txBody>
          <a:bodyPr/>
          <a:lstStyle/>
          <a:p>
            <a:r>
              <a:rPr lang="en-US" dirty="0" smtClean="0">
                <a:solidFill>
                  <a:srgbClr val="FFFFFF"/>
                </a:solidFill>
              </a:rPr>
              <a:t>An </a:t>
            </a:r>
            <a:r>
              <a:rPr lang="en-US" dirty="0">
                <a:solidFill>
                  <a:srgbClr val="FFFFFF"/>
                </a:solidFill>
              </a:rPr>
              <a:t>Open Industry Standard</a:t>
            </a: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363" y="3511271"/>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265292"/>
            <a:ext cx="8404150"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463625" y="2123259"/>
            <a:ext cx="8404150"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463625" y="3339941"/>
            <a:ext cx="8404150"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540048" y="1316092"/>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48" y="2266134"/>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55923" y="3398678"/>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449561" y="2121672"/>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449561" y="1265292"/>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446386" y="3343116"/>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5" y="1552580"/>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79" y="1562105"/>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0" y="1498605"/>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2" y="1514480"/>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5" y="2796564"/>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2850732"/>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6" y="2850732"/>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39" y="2887130"/>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2349468"/>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4" y="1593855"/>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13949" y="4007359"/>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94092" y="447688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00233" y="3913697"/>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79393" y="4473804"/>
            <a:ext cx="488560" cy="1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541655" y="4459417"/>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103440" y="4487992"/>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864450" y="358729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39997" y="4013618"/>
            <a:ext cx="671068" cy="2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2790153"/>
            <a:ext cx="370394" cy="370394"/>
          </a:xfrm>
          <a:prstGeom prst="rect">
            <a:avLst/>
          </a:prstGeom>
        </p:spPr>
      </p:pic>
      <p:pic>
        <p:nvPicPr>
          <p:cNvPr id="6" name="Picture 5"/>
          <p:cNvPicPr>
            <a:picLocks noChangeAspect="1"/>
          </p:cNvPicPr>
          <p:nvPr/>
        </p:nvPicPr>
        <p:blipFill>
          <a:blip r:embed="rId23"/>
          <a:stretch>
            <a:fillRect/>
          </a:stretch>
        </p:blipFill>
        <p:spPr>
          <a:xfrm>
            <a:off x="6743664" y="2888177"/>
            <a:ext cx="734479" cy="228382"/>
          </a:xfrm>
          <a:prstGeom prst="rect">
            <a:avLst/>
          </a:prstGeom>
        </p:spPr>
      </p:pic>
      <p:pic>
        <p:nvPicPr>
          <p:cNvPr id="8" name="Picture 7"/>
          <p:cNvPicPr>
            <a:picLocks noChangeAspect="1"/>
          </p:cNvPicPr>
          <p:nvPr/>
        </p:nvPicPr>
        <p:blipFill>
          <a:blip r:embed="rId24"/>
          <a:stretch>
            <a:fillRect/>
          </a:stretch>
        </p:blipFill>
        <p:spPr>
          <a:xfrm>
            <a:off x="5293769" y="4012120"/>
            <a:ext cx="591101" cy="180979"/>
          </a:xfrm>
          <a:prstGeom prst="rect">
            <a:avLst/>
          </a:prstGeom>
        </p:spPr>
      </p:pic>
      <p:pic>
        <p:nvPicPr>
          <p:cNvPr id="9" name="Picture 8"/>
          <p:cNvPicPr>
            <a:picLocks noChangeAspect="1"/>
          </p:cNvPicPr>
          <p:nvPr/>
        </p:nvPicPr>
        <p:blipFill rotWithShape="1">
          <a:blip r:embed="rId25"/>
          <a:srcRect l="10726" r="6919" b="18373"/>
          <a:stretch/>
        </p:blipFill>
        <p:spPr>
          <a:xfrm>
            <a:off x="3541655" y="3950663"/>
            <a:ext cx="446717" cy="303892"/>
          </a:xfrm>
          <a:prstGeom prst="rect">
            <a:avLst/>
          </a:prstGeom>
        </p:spPr>
      </p:pic>
      <p:pic>
        <p:nvPicPr>
          <p:cNvPr id="10" name="Picture 9"/>
          <p:cNvPicPr>
            <a:picLocks noChangeAspect="1"/>
          </p:cNvPicPr>
          <p:nvPr/>
        </p:nvPicPr>
        <p:blipFill>
          <a:blip r:embed="rId26"/>
          <a:stretch>
            <a:fillRect/>
          </a:stretch>
        </p:blipFill>
        <p:spPr>
          <a:xfrm>
            <a:off x="3541655" y="3577133"/>
            <a:ext cx="523031" cy="191777"/>
          </a:xfrm>
          <a:prstGeom prst="rect">
            <a:avLst/>
          </a:prstGeom>
        </p:spPr>
      </p:pic>
      <p:pic>
        <p:nvPicPr>
          <p:cNvPr id="11" name="Picture 10"/>
          <p:cNvPicPr>
            <a:picLocks noChangeAspect="1"/>
          </p:cNvPicPr>
          <p:nvPr/>
        </p:nvPicPr>
        <p:blipFill>
          <a:blip r:embed="rId27"/>
          <a:stretch>
            <a:fillRect/>
          </a:stretch>
        </p:blipFill>
        <p:spPr>
          <a:xfrm>
            <a:off x="6071814" y="4396224"/>
            <a:ext cx="367132" cy="297837"/>
          </a:xfrm>
          <a:prstGeom prst="rect">
            <a:avLst/>
          </a:prstGeom>
        </p:spPr>
      </p:pic>
      <p:pic>
        <p:nvPicPr>
          <p:cNvPr id="12" name="Picture 11"/>
          <p:cNvPicPr>
            <a:picLocks noChangeAspect="1"/>
          </p:cNvPicPr>
          <p:nvPr/>
        </p:nvPicPr>
        <p:blipFill>
          <a:blip r:embed="rId28"/>
          <a:stretch>
            <a:fillRect/>
          </a:stretch>
        </p:blipFill>
        <p:spPr>
          <a:xfrm>
            <a:off x="1864450" y="4035672"/>
            <a:ext cx="591080" cy="189086"/>
          </a:xfrm>
          <a:prstGeom prst="rect">
            <a:avLst/>
          </a:prstGeom>
        </p:spPr>
      </p:pic>
      <p:pic>
        <p:nvPicPr>
          <p:cNvPr id="13" name="Picture 12"/>
          <p:cNvPicPr>
            <a:picLocks noChangeAspect="1"/>
          </p:cNvPicPr>
          <p:nvPr/>
        </p:nvPicPr>
        <p:blipFill>
          <a:blip r:embed="rId29"/>
          <a:stretch>
            <a:fillRect/>
          </a:stretch>
        </p:blipFill>
        <p:spPr>
          <a:xfrm>
            <a:off x="7048520" y="3517573"/>
            <a:ext cx="854963" cy="310896"/>
          </a:xfrm>
          <a:prstGeom prst="rect">
            <a:avLst/>
          </a:prstGeom>
        </p:spPr>
      </p:pic>
      <p:pic>
        <p:nvPicPr>
          <p:cNvPr id="14" name="Picture 13"/>
          <p:cNvPicPr>
            <a:picLocks noChangeAspect="1"/>
          </p:cNvPicPr>
          <p:nvPr/>
        </p:nvPicPr>
        <p:blipFill>
          <a:blip r:embed="rId30"/>
          <a:stretch>
            <a:fillRect/>
          </a:stretch>
        </p:blipFill>
        <p:spPr>
          <a:xfrm>
            <a:off x="7965299" y="3591595"/>
            <a:ext cx="820766" cy="162852"/>
          </a:xfrm>
          <a:prstGeom prst="rect">
            <a:avLst/>
          </a:prstGeom>
        </p:spPr>
      </p:pic>
      <p:pic>
        <p:nvPicPr>
          <p:cNvPr id="15" name="Picture 14"/>
          <p:cNvPicPr>
            <a:picLocks noChangeAspect="1"/>
          </p:cNvPicPr>
          <p:nvPr/>
        </p:nvPicPr>
        <p:blipFill>
          <a:blip r:embed="rId31"/>
          <a:stretch>
            <a:fillRect/>
          </a:stretch>
        </p:blipFill>
        <p:spPr>
          <a:xfrm>
            <a:off x="2214290" y="1492114"/>
            <a:ext cx="843553" cy="354294"/>
          </a:xfrm>
          <a:prstGeom prst="rect">
            <a:avLst/>
          </a:prstGeom>
        </p:spPr>
      </p:pic>
      <p:pic>
        <p:nvPicPr>
          <p:cNvPr id="17" name="Picture 16"/>
          <p:cNvPicPr>
            <a:picLocks noChangeAspect="1"/>
          </p:cNvPicPr>
          <p:nvPr/>
        </p:nvPicPr>
        <p:blipFill>
          <a:blip r:embed="rId32"/>
          <a:stretch>
            <a:fillRect/>
          </a:stretch>
        </p:blipFill>
        <p:spPr>
          <a:xfrm>
            <a:off x="8170727" y="2276254"/>
            <a:ext cx="338326" cy="338326"/>
          </a:xfrm>
          <a:prstGeom prst="rect">
            <a:avLst/>
          </a:prstGeom>
        </p:spPr>
      </p:pic>
      <p:pic>
        <p:nvPicPr>
          <p:cNvPr id="18" name="Picture 17"/>
          <p:cNvPicPr>
            <a:picLocks noChangeAspect="1"/>
          </p:cNvPicPr>
          <p:nvPr/>
        </p:nvPicPr>
        <p:blipFill>
          <a:blip r:embed="rId33"/>
          <a:stretch>
            <a:fillRect/>
          </a:stretch>
        </p:blipFill>
        <p:spPr>
          <a:xfrm>
            <a:off x="3158323" y="2361242"/>
            <a:ext cx="1055602" cy="253338"/>
          </a:xfrm>
          <a:prstGeom prst="rect">
            <a:avLst/>
          </a:prstGeom>
        </p:spPr>
      </p:pic>
      <p:pic>
        <p:nvPicPr>
          <p:cNvPr id="19" name="Picture 18"/>
          <p:cNvPicPr>
            <a:picLocks noChangeAspect="1"/>
          </p:cNvPicPr>
          <p:nvPr/>
        </p:nvPicPr>
        <p:blipFill>
          <a:blip r:embed="rId34"/>
          <a:stretch>
            <a:fillRect/>
          </a:stretch>
        </p:blipFill>
        <p:spPr>
          <a:xfrm>
            <a:off x="7957331" y="2897486"/>
            <a:ext cx="692125" cy="155728"/>
          </a:xfrm>
          <a:prstGeom prst="rect">
            <a:avLst/>
          </a:prstGeom>
        </p:spPr>
      </p:pic>
      <p:pic>
        <p:nvPicPr>
          <p:cNvPr id="20" name="Picture 19"/>
          <p:cNvPicPr>
            <a:picLocks noChangeAspect="1"/>
          </p:cNvPicPr>
          <p:nvPr/>
        </p:nvPicPr>
        <p:blipFill>
          <a:blip r:embed="rId35"/>
          <a:stretch>
            <a:fillRect/>
          </a:stretch>
        </p:blipFill>
        <p:spPr>
          <a:xfrm>
            <a:off x="4481295" y="2367949"/>
            <a:ext cx="1233191" cy="246631"/>
          </a:xfrm>
          <a:prstGeom prst="rect">
            <a:avLst/>
          </a:prstGeom>
        </p:spPr>
      </p:pic>
      <p:pic>
        <p:nvPicPr>
          <p:cNvPr id="21" name="Picture 20"/>
          <p:cNvPicPr>
            <a:picLocks noChangeAspect="1"/>
          </p:cNvPicPr>
          <p:nvPr/>
        </p:nvPicPr>
        <p:blipFill>
          <a:blip r:embed="rId36"/>
          <a:stretch>
            <a:fillRect/>
          </a:stretch>
        </p:blipFill>
        <p:spPr>
          <a:xfrm>
            <a:off x="1024363" y="4025175"/>
            <a:ext cx="694944" cy="154869"/>
          </a:xfrm>
          <a:prstGeom prst="rect">
            <a:avLst/>
          </a:prstGeom>
        </p:spPr>
      </p:pic>
      <p:pic>
        <p:nvPicPr>
          <p:cNvPr id="22" name="Picture 21"/>
          <p:cNvPicPr>
            <a:picLocks noChangeAspect="1"/>
          </p:cNvPicPr>
          <p:nvPr/>
        </p:nvPicPr>
        <p:blipFill>
          <a:blip r:embed="rId37"/>
          <a:stretch>
            <a:fillRect/>
          </a:stretch>
        </p:blipFill>
        <p:spPr>
          <a:xfrm>
            <a:off x="5293769" y="4418763"/>
            <a:ext cx="530774" cy="252758"/>
          </a:xfrm>
          <a:prstGeom prst="rect">
            <a:avLst/>
          </a:prstGeom>
        </p:spPr>
      </p:pic>
      <p:pic>
        <p:nvPicPr>
          <p:cNvPr id="23" name="Picture 22"/>
          <p:cNvPicPr>
            <a:picLocks noChangeAspect="1"/>
          </p:cNvPicPr>
          <p:nvPr/>
        </p:nvPicPr>
        <p:blipFill>
          <a:blip r:embed="rId38"/>
          <a:stretch>
            <a:fillRect/>
          </a:stretch>
        </p:blipFill>
        <p:spPr>
          <a:xfrm>
            <a:off x="7537724" y="4376893"/>
            <a:ext cx="365759" cy="336499"/>
          </a:xfrm>
          <a:prstGeom prst="rect">
            <a:avLst/>
          </a:prstGeom>
        </p:spPr>
      </p:pic>
      <p:pic>
        <p:nvPicPr>
          <p:cNvPr id="24" name="Picture 23"/>
          <p:cNvPicPr>
            <a:picLocks noChangeAspect="1"/>
          </p:cNvPicPr>
          <p:nvPr/>
        </p:nvPicPr>
        <p:blipFill>
          <a:blip r:embed="rId39"/>
          <a:stretch>
            <a:fillRect/>
          </a:stretch>
        </p:blipFill>
        <p:spPr>
          <a:xfrm>
            <a:off x="8145985" y="4042255"/>
            <a:ext cx="640080" cy="120708"/>
          </a:xfrm>
          <a:prstGeom prst="rect">
            <a:avLst/>
          </a:prstGeom>
        </p:spPr>
      </p:pic>
      <p:pic>
        <p:nvPicPr>
          <p:cNvPr id="5" name="Picture 4"/>
          <p:cNvPicPr>
            <a:picLocks noChangeAspect="1"/>
          </p:cNvPicPr>
          <p:nvPr/>
        </p:nvPicPr>
        <p:blipFill>
          <a:blip r:embed="rId40"/>
          <a:stretch>
            <a:fillRect/>
          </a:stretch>
        </p:blipFill>
        <p:spPr>
          <a:xfrm>
            <a:off x="5538349" y="1454266"/>
            <a:ext cx="1041827" cy="429990"/>
          </a:xfrm>
          <a:prstGeom prst="rect">
            <a:avLst/>
          </a:prstGeom>
        </p:spPr>
      </p:pic>
      <p:pic>
        <p:nvPicPr>
          <p:cNvPr id="25" name="Picture 24"/>
          <p:cNvPicPr>
            <a:picLocks noChangeAspect="1"/>
          </p:cNvPicPr>
          <p:nvPr/>
        </p:nvPicPr>
        <p:blipFill>
          <a:blip r:embed="rId41"/>
          <a:stretch>
            <a:fillRect/>
          </a:stretch>
        </p:blipFill>
        <p:spPr>
          <a:xfrm>
            <a:off x="1065800" y="2327486"/>
            <a:ext cx="717736" cy="287094"/>
          </a:xfrm>
          <a:prstGeom prst="rect">
            <a:avLst/>
          </a:prstGeom>
        </p:spPr>
      </p:pic>
      <p:pic>
        <p:nvPicPr>
          <p:cNvPr id="27" name="Picture 26"/>
          <p:cNvPicPr>
            <a:picLocks noChangeAspect="1"/>
          </p:cNvPicPr>
          <p:nvPr/>
        </p:nvPicPr>
        <p:blipFill>
          <a:blip r:embed="rId42"/>
          <a:stretch>
            <a:fillRect/>
          </a:stretch>
        </p:blipFill>
        <p:spPr>
          <a:xfrm>
            <a:off x="5293769" y="3584273"/>
            <a:ext cx="739574" cy="177496"/>
          </a:xfrm>
          <a:prstGeom prst="rect">
            <a:avLst/>
          </a:prstGeom>
        </p:spPr>
      </p:pic>
      <p:pic>
        <p:nvPicPr>
          <p:cNvPr id="28" name="Picture 27"/>
          <p:cNvPicPr>
            <a:picLocks noChangeAspect="1"/>
          </p:cNvPicPr>
          <p:nvPr/>
        </p:nvPicPr>
        <p:blipFill>
          <a:blip r:embed="rId43"/>
          <a:stretch>
            <a:fillRect/>
          </a:stretch>
        </p:blipFill>
        <p:spPr>
          <a:xfrm>
            <a:off x="4492321" y="3954940"/>
            <a:ext cx="462705" cy="295338"/>
          </a:xfrm>
          <a:prstGeom prst="rect">
            <a:avLst/>
          </a:prstGeom>
        </p:spPr>
      </p:pic>
      <p:pic>
        <p:nvPicPr>
          <p:cNvPr id="29" name="Picture 28"/>
          <p:cNvPicPr>
            <a:picLocks noChangeAspect="1"/>
          </p:cNvPicPr>
          <p:nvPr/>
        </p:nvPicPr>
        <p:blipFill>
          <a:blip r:embed="rId44"/>
          <a:stretch>
            <a:fillRect/>
          </a:stretch>
        </p:blipFill>
        <p:spPr>
          <a:xfrm>
            <a:off x="1024363" y="4454677"/>
            <a:ext cx="631146" cy="180931"/>
          </a:xfrm>
          <a:prstGeom prst="rect">
            <a:avLst/>
          </a:prstGeom>
        </p:spPr>
      </p:pic>
      <p:pic>
        <p:nvPicPr>
          <p:cNvPr id="30" name="Picture 29"/>
          <p:cNvPicPr>
            <a:picLocks noChangeAspect="1"/>
          </p:cNvPicPr>
          <p:nvPr/>
        </p:nvPicPr>
        <p:blipFill>
          <a:blip r:embed="rId45"/>
          <a:stretch>
            <a:fillRect/>
          </a:stretch>
        </p:blipFill>
        <p:spPr>
          <a:xfrm>
            <a:off x="1864450" y="4490837"/>
            <a:ext cx="1517904" cy="108611"/>
          </a:xfrm>
          <a:prstGeom prst="rect">
            <a:avLst/>
          </a:prstGeom>
        </p:spPr>
      </p:pic>
      <p:pic>
        <p:nvPicPr>
          <p:cNvPr id="3" name="Picture 2"/>
          <p:cNvPicPr>
            <a:picLocks noChangeAspect="1"/>
          </p:cNvPicPr>
          <p:nvPr/>
        </p:nvPicPr>
        <p:blipFill>
          <a:blip r:embed="rId46"/>
          <a:stretch>
            <a:fillRect/>
          </a:stretch>
        </p:blipFill>
        <p:spPr>
          <a:xfrm>
            <a:off x="2763597" y="3542628"/>
            <a:ext cx="630936" cy="260786"/>
          </a:xfrm>
          <a:prstGeom prst="rect">
            <a:avLst/>
          </a:prstGeom>
        </p:spPr>
      </p:pic>
      <p:pic>
        <p:nvPicPr>
          <p:cNvPr id="7" name="Picture 6"/>
          <p:cNvPicPr>
            <a:picLocks noChangeAspect="1"/>
          </p:cNvPicPr>
          <p:nvPr/>
        </p:nvPicPr>
        <p:blipFill>
          <a:blip r:embed="rId47"/>
          <a:stretch>
            <a:fillRect/>
          </a:stretch>
        </p:blipFill>
        <p:spPr>
          <a:xfrm>
            <a:off x="1991082" y="2234060"/>
            <a:ext cx="1005840" cy="339111"/>
          </a:xfrm>
          <a:prstGeom prst="rect">
            <a:avLst/>
          </a:prstGeom>
        </p:spPr>
      </p:pic>
      <p:pic>
        <p:nvPicPr>
          <p:cNvPr id="16" name="Picture 15"/>
          <p:cNvPicPr>
            <a:picLocks noChangeAspect="1"/>
          </p:cNvPicPr>
          <p:nvPr/>
        </p:nvPicPr>
        <p:blipFill>
          <a:blip r:embed="rId48"/>
          <a:stretch>
            <a:fillRect/>
          </a:stretch>
        </p:blipFill>
        <p:spPr>
          <a:xfrm>
            <a:off x="6242984" y="3608923"/>
            <a:ext cx="713232" cy="163024"/>
          </a:xfrm>
          <a:prstGeom prst="rect">
            <a:avLst/>
          </a:prstGeom>
        </p:spPr>
      </p:pic>
      <p:pic>
        <p:nvPicPr>
          <p:cNvPr id="31" name="Picture 30"/>
          <p:cNvPicPr>
            <a:picLocks noChangeAspect="1"/>
          </p:cNvPicPr>
          <p:nvPr/>
        </p:nvPicPr>
        <p:blipFill>
          <a:blip r:embed="rId49"/>
          <a:stretch>
            <a:fillRect/>
          </a:stretch>
        </p:blipFill>
        <p:spPr>
          <a:xfrm>
            <a:off x="4199305" y="3635986"/>
            <a:ext cx="996696" cy="99670"/>
          </a:xfrm>
          <a:prstGeom prst="rect">
            <a:avLst/>
          </a:prstGeom>
        </p:spPr>
      </p:pic>
      <p:pic>
        <p:nvPicPr>
          <p:cNvPr id="26" name="Picture 25"/>
          <p:cNvPicPr>
            <a:picLocks noChangeAspect="1"/>
          </p:cNvPicPr>
          <p:nvPr/>
        </p:nvPicPr>
        <p:blipFill>
          <a:blip r:embed="rId50"/>
          <a:stretch>
            <a:fillRect/>
          </a:stretch>
        </p:blipFill>
        <p:spPr>
          <a:xfrm>
            <a:off x="5991313" y="2280330"/>
            <a:ext cx="643299" cy="361856"/>
          </a:xfrm>
          <a:prstGeom prst="rect">
            <a:avLst/>
          </a:prstGeom>
        </p:spPr>
      </p:pic>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a:solidFill>
                  <a:schemeClr val="accent2"/>
                </a:solidFill>
                <a:latin typeface="+mj-lt"/>
              </a:rPr>
              <a:t>Pivotal </a:t>
            </a:r>
            <a:r>
              <a:rPr lang="en-US" b="0" dirty="0" smtClean="0">
                <a:solidFill>
                  <a:schemeClr val="accent2"/>
                </a:solidFill>
                <a:latin typeface="+mj-lt"/>
              </a:rPr>
              <a:t>Cloud Foundry</a:t>
            </a:r>
            <a:endParaRPr lang="en-US" b="0" dirty="0">
              <a:solidFill>
                <a:schemeClr val="accent2"/>
              </a:solidFill>
              <a:latin typeface="+mj-lt"/>
            </a:endParaRPr>
          </a:p>
        </p:txBody>
      </p:sp>
    </p:spTree>
    <p:extLst>
      <p:ext uri="{BB962C8B-B14F-4D97-AF65-F5344CB8AC3E}">
        <p14:creationId xmlns:p14="http://schemas.microsoft.com/office/powerpoint/2010/main" val="1158791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olidFill>
                  <a:srgbClr val="00AE9E"/>
                </a:solidFill>
                <a:ea typeface="Arial"/>
                <a:cs typeface="Arial"/>
              </a:rPr>
              <a:t>CF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a:solidFill>
                  <a:srgbClr val="00AE9E"/>
                </a:solidFill>
                <a:ea typeface="Arial"/>
                <a:cs typeface="Arial"/>
              </a:rPr>
              <a:t>M</a:t>
            </a:r>
            <a:r>
              <a:rPr lang="en-US" sz="3200" dirty="0" smtClean="0">
                <a:solidFill>
                  <a:srgbClr val="00AE9E"/>
                </a:solidFill>
                <a:ea typeface="Arial"/>
                <a:cs typeface="Arial"/>
              </a:rPr>
              <a:t>omentum</a:t>
            </a:r>
            <a:endParaRPr lang="en-US" sz="3200" dirty="0">
              <a:solidFill>
                <a:srgbClr val="00AE9E"/>
              </a:solidFill>
              <a:ea typeface="Arial"/>
              <a:cs typeface="Arial"/>
            </a:endParaRPr>
          </a:p>
        </p:txBody>
      </p:sp>
      <p:sp>
        <p:nvSpPr>
          <p:cNvPr id="3" name="Content Placeholder 2"/>
          <p:cNvSpPr>
            <a:spLocks noGrp="1"/>
          </p:cNvSpPr>
          <p:nvPr>
            <p:ph type="body" idx="1"/>
          </p:nvPr>
        </p:nvSpPr>
        <p:spPr>
          <a:xfrm>
            <a:off x="0" y="3340327"/>
            <a:ext cx="4765523" cy="1131108"/>
          </a:xfrm>
        </p:spPr>
        <p:txBody>
          <a:bodyPr/>
          <a:lstStyle/>
          <a:p>
            <a:pPr lvl="0">
              <a:spcBef>
                <a:spcPts val="600"/>
              </a:spcBef>
            </a:pPr>
            <a:r>
              <a:rPr lang="en-US" sz="1800" dirty="0" smtClean="0">
                <a:solidFill>
                  <a:schemeClr val="bg1">
                    <a:lumMod val="85000"/>
                  </a:schemeClr>
                </a:solidFill>
              </a:rPr>
              <a:t>53 </a:t>
            </a:r>
            <a:r>
              <a:rPr lang="en-US" sz="1800" dirty="0">
                <a:solidFill>
                  <a:schemeClr val="bg1">
                    <a:lumMod val="85000"/>
                  </a:schemeClr>
                </a:solidFill>
              </a:rPr>
              <a:t>corporations are contributing </a:t>
            </a:r>
            <a:r>
              <a:rPr lang="en-US" sz="1800" dirty="0" smtClean="0">
                <a:solidFill>
                  <a:schemeClr val="bg1">
                    <a:lumMod val="85000"/>
                  </a:schemeClr>
                </a:solidFill>
              </a:rPr>
              <a:t>members</a:t>
            </a:r>
            <a:endParaRPr lang="en-US" sz="1800" dirty="0">
              <a:solidFill>
                <a:schemeClr val="bg1">
                  <a:lumMod val="85000"/>
                </a:schemeClr>
              </a:solidFill>
            </a:endParaRPr>
          </a:p>
          <a:p>
            <a:pPr lvl="0">
              <a:spcBef>
                <a:spcPts val="600"/>
              </a:spcBef>
            </a:pPr>
            <a:r>
              <a:rPr lang="en-US" sz="1800" dirty="0" smtClean="0">
                <a:solidFill>
                  <a:schemeClr val="bg1">
                    <a:lumMod val="85000"/>
                  </a:schemeClr>
                </a:solidFill>
              </a:rPr>
              <a:t>158 </a:t>
            </a:r>
            <a:r>
              <a:rPr lang="en-US" sz="1800" dirty="0" err="1" smtClean="0">
                <a:solidFill>
                  <a:schemeClr val="bg1">
                    <a:lumMod val="85000"/>
                  </a:schemeClr>
                </a:solidFill>
              </a:rPr>
              <a:t>meetups</a:t>
            </a:r>
            <a:r>
              <a:rPr lang="en-US" sz="1800" dirty="0" smtClean="0">
                <a:solidFill>
                  <a:schemeClr val="bg1">
                    <a:lumMod val="85000"/>
                  </a:schemeClr>
                </a:solidFill>
              </a:rPr>
              <a:t> in 49 countries</a:t>
            </a:r>
            <a:endParaRPr lang="en-US" sz="1800" dirty="0">
              <a:solidFill>
                <a:schemeClr val="bg1">
                  <a:lumMod val="85000"/>
                </a:schemeClr>
              </a:solidFill>
            </a:endParaRPr>
          </a:p>
          <a:p>
            <a:pPr>
              <a:spcBef>
                <a:spcPts val="600"/>
              </a:spcBef>
            </a:pPr>
            <a:r>
              <a:rPr lang="en-US" sz="1800" dirty="0" smtClean="0">
                <a:solidFill>
                  <a:schemeClr val="bg1">
                    <a:lumMod val="85000"/>
                  </a:schemeClr>
                </a:solidFill>
              </a:rPr>
              <a:t>21K members with ~5K joining last month</a:t>
            </a:r>
          </a:p>
        </p:txBody>
      </p:sp>
      <p:pic>
        <p:nvPicPr>
          <p:cNvPr id="4" name="Picture 3"/>
          <p:cNvPicPr>
            <a:picLocks noChangeAspect="1"/>
          </p:cNvPicPr>
          <p:nvPr/>
        </p:nvPicPr>
        <p:blipFill rotWithShape="1">
          <a:blip r:embed="rId3"/>
          <a:srcRect r="8517"/>
          <a:stretch/>
        </p:blipFill>
        <p:spPr>
          <a:xfrm>
            <a:off x="701527" y="1250270"/>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680859" y="1309101"/>
            <a:ext cx="4015617" cy="1003133"/>
          </a:xfrm>
          <a:prstGeom prst="rect">
            <a:avLst/>
          </a:prstGeom>
          <a:noFill/>
          <a:ln>
            <a:solidFill>
              <a:schemeClr val="tx1">
                <a:lumMod val="40000"/>
                <a:lumOff val="60000"/>
              </a:schemeClr>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680860" y="2402072"/>
            <a:ext cx="4015619"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73341" y="2408998"/>
            <a:ext cx="736274" cy="230832"/>
          </a:xfrm>
          <a:prstGeom prst="rect">
            <a:avLst/>
          </a:prstGeom>
          <a:solidFill>
            <a:schemeClr val="bg1"/>
          </a:solidFill>
        </p:spPr>
        <p:txBody>
          <a:bodyPr wrap="none" rtlCol="0">
            <a:spAutoFit/>
          </a:bodyPr>
          <a:lstStyle/>
          <a:p>
            <a:pPr algn="ctr"/>
            <a:r>
              <a:rPr lang="en-US" sz="900" dirty="0" smtClean="0">
                <a:solidFill>
                  <a:schemeClr val="bg2"/>
                </a:solidFill>
              </a:rPr>
              <a:t>Submitters</a:t>
            </a:r>
            <a:endParaRPr lang="en-US" sz="1000" dirty="0" smtClean="0">
              <a:solidFill>
                <a:schemeClr val="bg2"/>
              </a:solidFill>
            </a:endParaRPr>
          </a:p>
        </p:txBody>
      </p:sp>
      <p:sp>
        <p:nvSpPr>
          <p:cNvPr id="9" name="TextBox 8"/>
          <p:cNvSpPr txBox="1"/>
          <p:nvPr/>
        </p:nvSpPr>
        <p:spPr>
          <a:xfrm>
            <a:off x="6492501" y="1363969"/>
            <a:ext cx="639906" cy="230832"/>
          </a:xfrm>
          <a:prstGeom prst="rect">
            <a:avLst/>
          </a:prstGeom>
          <a:solidFill>
            <a:schemeClr val="bg1"/>
          </a:solidFill>
        </p:spPr>
        <p:txBody>
          <a:bodyPr wrap="none" rtlCol="0">
            <a:spAutoFit/>
          </a:bodyPr>
          <a:lstStyle/>
          <a:p>
            <a:pPr algn="ctr"/>
            <a:r>
              <a:rPr lang="en-US" sz="900" dirty="0" smtClean="0">
                <a:solidFill>
                  <a:schemeClr val="bg2"/>
                </a:solidFill>
              </a:rPr>
              <a:t>Commits</a:t>
            </a:r>
          </a:p>
        </p:txBody>
      </p:sp>
      <p:sp>
        <p:nvSpPr>
          <p:cNvPr id="10" name="Content Placeholder 2"/>
          <p:cNvSpPr txBox="1">
            <a:spLocks/>
          </p:cNvSpPr>
          <p:nvPr/>
        </p:nvSpPr>
        <p:spPr bwMode="gray">
          <a:xfrm>
            <a:off x="4836637" y="3360914"/>
            <a:ext cx="4307363" cy="1111756"/>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smtClean="0">
                <a:solidFill>
                  <a:srgbClr val="D9D9D9"/>
                </a:solidFill>
              </a:rPr>
              <a:t>~2200 developers, ~650 Code Submitters, ~400 of them in last year </a:t>
            </a:r>
          </a:p>
          <a:p>
            <a:pPr>
              <a:spcBef>
                <a:spcPts val="600"/>
              </a:spcBef>
            </a:pPr>
            <a:r>
              <a:rPr lang="en-US" sz="1800" dirty="0" smtClean="0">
                <a:solidFill>
                  <a:srgbClr val="D9D9D9"/>
                </a:solidFill>
              </a:rPr>
              <a:t>65K commits with ~30K of those in the last year</a:t>
            </a:r>
          </a:p>
          <a:p>
            <a:pPr>
              <a:spcBef>
                <a:spcPts val="600"/>
              </a:spcBef>
            </a:pPr>
            <a:endParaRPr lang="en-US" sz="1800" dirty="0">
              <a:solidFill>
                <a:srgbClr val="D9D9D9"/>
              </a:solidFill>
            </a:endParaRPr>
          </a:p>
        </p:txBody>
      </p:sp>
      <p:pic>
        <p:nvPicPr>
          <p:cNvPr id="11" name="Picture 10"/>
          <p:cNvPicPr>
            <a:picLocks noChangeAspect="1"/>
          </p:cNvPicPr>
          <p:nvPr/>
        </p:nvPicPr>
        <p:blipFill>
          <a:blip r:embed="rId6"/>
          <a:stretch>
            <a:fillRect/>
          </a:stretch>
        </p:blipFill>
        <p:spPr>
          <a:xfrm>
            <a:off x="5031787" y="2939178"/>
            <a:ext cx="3520047" cy="136915"/>
          </a:xfrm>
          <a:prstGeom prst="rect">
            <a:avLst/>
          </a:prstGeom>
        </p:spPr>
      </p:pic>
      <p:sp>
        <p:nvSpPr>
          <p:cNvPr id="6" name="TextBox 5"/>
          <p:cNvSpPr txBox="1"/>
          <p:nvPr/>
        </p:nvSpPr>
        <p:spPr>
          <a:xfrm>
            <a:off x="4116625" y="470108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spTree>
    <p:extLst>
      <p:ext uri="{BB962C8B-B14F-4D97-AF65-F5344CB8AC3E}">
        <p14:creationId xmlns:p14="http://schemas.microsoft.com/office/powerpoint/2010/main" val="251617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5" name="Rectangle 4"/>
          <p:cNvSpPr/>
          <p:nvPr/>
        </p:nvSpPr>
        <p:spPr>
          <a:xfrm>
            <a:off x="-5151" y="1045446"/>
            <a:ext cx="9144000" cy="3963540"/>
          </a:xfrm>
          <a:prstGeom prst="rect">
            <a:avLst/>
          </a:prstGeom>
          <a:gradFill flip="none" rotWithShape="1">
            <a:gsLst>
              <a:gs pos="0">
                <a:srgbClr val="2C363A">
                  <a:alpha val="55000"/>
                </a:srgbClr>
              </a:gs>
              <a:gs pos="39000">
                <a:schemeClr val="bg2">
                  <a:alpha val="0"/>
                </a:schemeClr>
              </a:gs>
            </a:gsLst>
            <a:lin ang="45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Shape 17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dirty="0">
                <a:solidFill>
                  <a:schemeClr val="accent2"/>
                </a:solidFill>
              </a:rPr>
              <a:t>Pivotal Cloud Foundry C</a:t>
            </a:r>
            <a:r>
              <a:rPr lang="en-US" sz="2800" b="0" dirty="0" smtClean="0">
                <a:solidFill>
                  <a:schemeClr val="accent2"/>
                </a:solidFill>
              </a:rPr>
              <a:t>ommercialization </a:t>
            </a:r>
            <a:r>
              <a:rPr lang="en-US" sz="2800" b="0" dirty="0">
                <a:solidFill>
                  <a:schemeClr val="accent2"/>
                </a:solidFill>
              </a:rPr>
              <a:t>M</a:t>
            </a:r>
            <a:r>
              <a:rPr lang="en-US" sz="2800" b="0" dirty="0" smtClean="0">
                <a:solidFill>
                  <a:schemeClr val="accent2"/>
                </a:solidFill>
              </a:rPr>
              <a:t>odel</a:t>
            </a:r>
            <a:endParaRPr lang="en-US" sz="2800" b="0" dirty="0">
              <a:solidFill>
                <a:schemeClr val="accent2"/>
              </a:solidFill>
            </a:endParaRPr>
          </a:p>
        </p:txBody>
      </p:sp>
      <p:sp>
        <p:nvSpPr>
          <p:cNvPr id="7" name="Text Placeholder 6"/>
          <p:cNvSpPr>
            <a:spLocks noGrp="1"/>
          </p:cNvSpPr>
          <p:nvPr>
            <p:ph type="body" idx="1"/>
          </p:nvPr>
        </p:nvSpPr>
        <p:spPr>
          <a:xfrm>
            <a:off x="366713" y="1605421"/>
            <a:ext cx="4903112" cy="3382961"/>
          </a:xfrm>
        </p:spPr>
        <p:txBody>
          <a:bodyPr/>
          <a:lstStyle/>
          <a:p>
            <a:pPr marL="0" indent="0">
              <a:buClr>
                <a:schemeClr val="tx1"/>
              </a:buClr>
              <a:buNone/>
            </a:pPr>
            <a:r>
              <a:rPr lang="en-US" sz="2000" dirty="0">
                <a:solidFill>
                  <a:srgbClr val="D9D9D9"/>
                </a:solidFill>
              </a:rPr>
              <a:t>Open source software provides the basis for the platform</a:t>
            </a:r>
          </a:p>
          <a:p>
            <a:pPr marL="0" indent="0">
              <a:buClr>
                <a:schemeClr val="tx1"/>
              </a:buClr>
              <a:buNone/>
            </a:pPr>
            <a:endParaRPr lang="en-US" sz="2000" dirty="0" smtClean="0">
              <a:solidFill>
                <a:srgbClr val="D9D9D9"/>
              </a:solidFill>
            </a:endParaRPr>
          </a:p>
          <a:p>
            <a:pPr marL="0" indent="0">
              <a:buClr>
                <a:schemeClr val="tx1"/>
              </a:buClr>
              <a:buNone/>
            </a:pPr>
            <a:r>
              <a:rPr lang="en-US" sz="2000" dirty="0" smtClean="0">
                <a:solidFill>
                  <a:srgbClr val="D9D9D9"/>
                </a:solidFill>
              </a:rPr>
              <a:t>Commercial distribution provides value add features, enterprise services, support, docs, certs etc.</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pic>
        <p:nvPicPr>
          <p:cNvPr id="2" name="Picture 1"/>
          <p:cNvPicPr>
            <a:picLocks noChangeAspect="1"/>
          </p:cNvPicPr>
          <p:nvPr/>
        </p:nvPicPr>
        <p:blipFill>
          <a:blip r:embed="rId3"/>
          <a:stretch>
            <a:fillRect/>
          </a:stretch>
        </p:blipFill>
        <p:spPr>
          <a:xfrm>
            <a:off x="5188468" y="1016271"/>
            <a:ext cx="3955532" cy="3816929"/>
          </a:xfrm>
          <a:prstGeom prst="rect">
            <a:avLst/>
          </a:prstGeom>
        </p:spPr>
      </p:pic>
    </p:spTree>
    <p:extLst>
      <p:ext uri="{BB962C8B-B14F-4D97-AF65-F5344CB8AC3E}">
        <p14:creationId xmlns:p14="http://schemas.microsoft.com/office/powerpoint/2010/main" val="2639248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42" name="Rounded Rectangle 41"/>
          <p:cNvSpPr/>
          <p:nvPr/>
        </p:nvSpPr>
        <p:spPr>
          <a:xfrm>
            <a:off x="4318000"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092477" y="1136952"/>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25" name="Picture 24"/>
          <p:cNvPicPr>
            <a:picLocks noChangeAspect="1"/>
          </p:cNvPicPr>
          <p:nvPr/>
        </p:nvPicPr>
        <p:blipFill>
          <a:blip r:embed="rId5"/>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tx1"/>
                </a:solidFill>
              </a:rPr>
              <a:t>BOSH</a:t>
            </a:r>
            <a:endParaRPr lang="en-US" sz="1000" b="1" dirty="0" smtClean="0">
              <a:solidFill>
                <a:schemeClr val="tx1"/>
              </a:solidFill>
            </a:endParaRPr>
          </a:p>
        </p:txBody>
      </p:sp>
      <p:pic>
        <p:nvPicPr>
          <p:cNvPr id="70"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0" name="TextBox 9"/>
          <p:cNvSpPr txBox="1"/>
          <p:nvPr/>
        </p:nvSpPr>
        <p:spPr>
          <a:xfrm>
            <a:off x="5204875" y="4272048"/>
            <a:ext cx="1007899" cy="253916"/>
          </a:xfrm>
          <a:prstGeom prst="rect">
            <a:avLst/>
          </a:prstGeom>
          <a:noFill/>
        </p:spPr>
        <p:txBody>
          <a:bodyPr wrap="none" rtlCol="0">
            <a:spAutoFit/>
          </a:bodyPr>
          <a:lstStyle/>
          <a:p>
            <a:pPr algn="ctr"/>
            <a:r>
              <a:rPr lang="en-US" sz="1050" dirty="0" smtClean="0"/>
              <a:t>[ 6 x </a:t>
            </a:r>
            <a:r>
              <a:rPr lang="en-US" sz="1050" dirty="0" err="1" smtClean="0"/>
              <a:t>Nutanix</a:t>
            </a:r>
            <a:r>
              <a:rPr lang="en-US" sz="1050" dirty="0" smtClean="0"/>
              <a:t> ]</a:t>
            </a:r>
          </a:p>
        </p:txBody>
      </p:sp>
      <p:sp>
        <p:nvSpPr>
          <p:cNvPr id="37" name="Rounded Rectangle 36"/>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tx1"/>
                </a:solidFill>
              </a:rPr>
              <a:t>DataStax</a:t>
            </a:r>
            <a:r>
              <a:rPr lang="en-US" sz="1400" b="1" dirty="0" smtClean="0">
                <a:solidFill>
                  <a:schemeClr val="tx1"/>
                </a:solidFill>
              </a:rPr>
              <a:t> /</a:t>
            </a:r>
          </a:p>
          <a:p>
            <a:pPr algn="ctr">
              <a:spcAft>
                <a:spcPts val="600"/>
              </a:spcAft>
              <a:defRPr/>
            </a:pPr>
            <a:r>
              <a:rPr lang="en-US" sz="1400" b="1" dirty="0" smtClean="0">
                <a:solidFill>
                  <a:schemeClr val="tx1"/>
                </a:solidFill>
              </a:rPr>
              <a:t>Cassandra</a:t>
            </a:r>
          </a:p>
        </p:txBody>
      </p:sp>
      <p:sp>
        <p:nvSpPr>
          <p:cNvPr id="41" name="TextBox 40"/>
          <p:cNvSpPr txBox="1"/>
          <p:nvPr/>
        </p:nvSpPr>
        <p:spPr>
          <a:xfrm>
            <a:off x="4864100" y="645737"/>
            <a:ext cx="3581400" cy="338554"/>
          </a:xfrm>
          <a:prstGeom prst="rect">
            <a:avLst/>
          </a:prstGeom>
          <a:noFill/>
        </p:spPr>
        <p:txBody>
          <a:bodyPr wrap="square" rtlCol="0">
            <a:spAutoFit/>
          </a:bodyPr>
          <a:lstStyle/>
          <a:p>
            <a:pPr algn="ctr"/>
            <a:r>
              <a:rPr lang="en-US" sz="1600" b="1" dirty="0" smtClean="0"/>
              <a:t>Polaris* Availability Zones x 3</a:t>
            </a:r>
            <a:endParaRPr lang="en-US" sz="1050" dirty="0" smtClean="0"/>
          </a:p>
        </p:txBody>
      </p:sp>
      <p:sp>
        <p:nvSpPr>
          <p:cNvPr id="43" name="Rounded Rectangle 42"/>
          <p:cNvSpPr/>
          <p:nvPr/>
        </p:nvSpPr>
        <p:spPr bwMode="auto">
          <a:xfrm>
            <a:off x="2250111" y="2515810"/>
            <a:ext cx="1128889" cy="594646"/>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44" name="Rectangle 43"/>
          <p:cNvSpPr/>
          <p:nvPr/>
        </p:nvSpPr>
        <p:spPr>
          <a:xfrm>
            <a:off x="7048501" y="1866298"/>
            <a:ext cx="1739900" cy="900246"/>
          </a:xfrm>
          <a:prstGeom prst="rect">
            <a:avLst/>
          </a:prstGeom>
        </p:spPr>
        <p:txBody>
          <a:bodyPr wrap="square">
            <a:spAutoFit/>
          </a:bodyPr>
          <a:lstStyle/>
          <a:p>
            <a:r>
              <a:rPr lang="en-US" sz="1050" dirty="0" smtClean="0"/>
              <a:t>PCF /22 Net B</a:t>
            </a:r>
          </a:p>
          <a:p>
            <a:endParaRPr lang="en-US" sz="1050" dirty="0"/>
          </a:p>
          <a:p>
            <a:r>
              <a:rPr lang="en-US" sz="1050" dirty="0"/>
              <a:t>BOSH </a:t>
            </a:r>
            <a:r>
              <a:rPr lang="en-US" sz="1050" dirty="0" smtClean="0"/>
              <a:t>Net A, B</a:t>
            </a:r>
          </a:p>
          <a:p>
            <a:endParaRPr lang="en-US" sz="1050" dirty="0"/>
          </a:p>
          <a:p>
            <a:r>
              <a:rPr lang="en-US" sz="1050" dirty="0" smtClean="0"/>
              <a:t>Cassandra Net TBD</a:t>
            </a:r>
            <a:endParaRPr lang="en-US" sz="1050" dirty="0"/>
          </a:p>
        </p:txBody>
      </p:sp>
      <p:pic>
        <p:nvPicPr>
          <p:cNvPr id="48"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56" name="TextBox 55"/>
          <p:cNvSpPr txBox="1"/>
          <p:nvPr/>
        </p:nvSpPr>
        <p:spPr>
          <a:xfrm>
            <a:off x="3362491" y="2811841"/>
            <a:ext cx="985610" cy="253916"/>
          </a:xfrm>
          <a:prstGeom prst="rect">
            <a:avLst/>
          </a:prstGeom>
          <a:noFill/>
        </p:spPr>
        <p:txBody>
          <a:bodyPr wrap="none" rtlCol="0">
            <a:spAutoFit/>
          </a:bodyPr>
          <a:lstStyle/>
          <a:p>
            <a:pPr algn="ctr"/>
            <a:r>
              <a:rPr lang="en-US" sz="1050" dirty="0" smtClean="0">
                <a:solidFill>
                  <a:srgbClr val="FFFFFF"/>
                </a:solidFill>
              </a:rPr>
              <a:t>Ports: 80/443</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71" name="Rectangle 70"/>
          <p:cNvSpPr/>
          <p:nvPr/>
        </p:nvSpPr>
        <p:spPr>
          <a:xfrm>
            <a:off x="4508500" y="1037169"/>
            <a:ext cx="2222500" cy="577081"/>
          </a:xfrm>
          <a:prstGeom prst="rect">
            <a:avLst/>
          </a:prstGeom>
        </p:spPr>
        <p:txBody>
          <a:bodyPr wrap="square">
            <a:spAutoFit/>
          </a:bodyPr>
          <a:lstStyle/>
          <a:p>
            <a:r>
              <a:rPr lang="en-US" sz="1050" dirty="0" smtClean="0"/>
              <a:t>*.px1.cfapps.internal.t-mobile.com</a:t>
            </a:r>
          </a:p>
          <a:p>
            <a:r>
              <a:rPr lang="en-US" sz="1050" dirty="0"/>
              <a:t>*.</a:t>
            </a:r>
            <a:r>
              <a:rPr lang="en-US" sz="1050" dirty="0" smtClean="0"/>
              <a:t>px2.cfapps.internal.t</a:t>
            </a:r>
            <a:r>
              <a:rPr lang="en-US" sz="1050" dirty="0"/>
              <a:t>-</a:t>
            </a:r>
            <a:r>
              <a:rPr lang="en-US" sz="1050" dirty="0" smtClean="0"/>
              <a:t>mobile.com</a:t>
            </a:r>
          </a:p>
          <a:p>
            <a:r>
              <a:rPr lang="en-US" sz="1050" dirty="0"/>
              <a:t>*.</a:t>
            </a:r>
            <a:r>
              <a:rPr lang="en-US" sz="1050" dirty="0" smtClean="0"/>
              <a:t>px3.cfapps.internal.t</a:t>
            </a:r>
            <a:r>
              <a:rPr lang="en-US" sz="1050" dirty="0"/>
              <a:t>-</a:t>
            </a:r>
            <a:r>
              <a:rPr lang="en-US" sz="1050" dirty="0" smtClean="0"/>
              <a:t>mobile.com</a:t>
            </a:r>
          </a:p>
        </p:txBody>
      </p:sp>
      <p:sp>
        <p:nvSpPr>
          <p:cNvPr id="72" name="Rectangle 71"/>
          <p:cNvSpPr/>
          <p:nvPr/>
        </p:nvSpPr>
        <p:spPr>
          <a:xfrm>
            <a:off x="6731000" y="1027555"/>
            <a:ext cx="1943100" cy="577081"/>
          </a:xfrm>
          <a:prstGeom prst="rect">
            <a:avLst/>
          </a:prstGeom>
        </p:spPr>
        <p:txBody>
          <a:bodyPr wrap="square">
            <a:spAutoFit/>
          </a:bodyPr>
          <a:lstStyle/>
          <a:p>
            <a:r>
              <a:rPr lang="en-US" sz="1050" dirty="0" smtClean="0"/>
              <a:t>*</a:t>
            </a:r>
            <a:r>
              <a:rPr lang="en-US" sz="1050" dirty="0"/>
              <a:t>.px1.cf.internal.t-mobile.com</a:t>
            </a:r>
          </a:p>
          <a:p>
            <a:r>
              <a:rPr lang="en-US" sz="1050" dirty="0"/>
              <a:t>*.px2.cf.internal.t-mobile.com</a:t>
            </a:r>
          </a:p>
          <a:p>
            <a:r>
              <a:rPr lang="en-US" sz="1050" dirty="0"/>
              <a:t>*.px3.cf.internal.t-mobile.com</a:t>
            </a:r>
          </a:p>
        </p:txBody>
      </p:sp>
      <p:pic>
        <p:nvPicPr>
          <p:cNvPr id="74"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75" name="TextBox 74"/>
          <p:cNvSpPr txBox="1"/>
          <p:nvPr/>
        </p:nvSpPr>
        <p:spPr>
          <a:xfrm>
            <a:off x="7283209" y="4259348"/>
            <a:ext cx="940638" cy="253916"/>
          </a:xfrm>
          <a:prstGeom prst="rect">
            <a:avLst/>
          </a:prstGeom>
          <a:noFill/>
        </p:spPr>
        <p:txBody>
          <a:bodyPr wrap="none" rtlCol="0">
            <a:spAutoFit/>
          </a:bodyPr>
          <a:lstStyle/>
          <a:p>
            <a:pPr algn="ctr"/>
            <a:r>
              <a:rPr lang="en-US" sz="1050" dirty="0" smtClean="0"/>
              <a:t>[ Dedicated ]</a:t>
            </a:r>
          </a:p>
        </p:txBody>
      </p:sp>
      <p:pic>
        <p:nvPicPr>
          <p:cNvPr id="112"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113" name="TextBox 112"/>
          <p:cNvSpPr txBox="1"/>
          <p:nvPr/>
        </p:nvSpPr>
        <p:spPr>
          <a:xfrm>
            <a:off x="133672" y="4662994"/>
            <a:ext cx="5527894" cy="338554"/>
          </a:xfrm>
          <a:prstGeom prst="rect">
            <a:avLst/>
          </a:prstGeom>
          <a:noFill/>
        </p:spPr>
        <p:txBody>
          <a:bodyPr wrap="square" rtlCol="0">
            <a:spAutoFit/>
          </a:bodyPr>
          <a:lstStyle/>
          <a:p>
            <a:r>
              <a:rPr lang="en-US" sz="1600" dirty="0" smtClean="0">
                <a:solidFill>
                  <a:srgbClr val="00AE9E"/>
                </a:solidFill>
              </a:rPr>
              <a:t>* Availability Zone arch same for Titan data center</a:t>
            </a:r>
          </a:p>
        </p:txBody>
      </p:sp>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b="1" dirty="0" smtClean="0">
                <a:solidFill>
                  <a:schemeClr val="accent2"/>
                </a:solidFill>
                <a:sym typeface="Arial"/>
              </a:rPr>
              <a:t>ESI’s Cloud Foundry</a:t>
            </a:r>
            <a:endParaRPr lang="en-US" b="1" dirty="0">
              <a:solidFill>
                <a:schemeClr val="accent2"/>
              </a:solidFill>
              <a:sym typeface="Arial"/>
            </a:endParaRPr>
          </a:p>
        </p:txBody>
      </p:sp>
      <p:pic>
        <p:nvPicPr>
          <p:cNvPr id="127" name="Picture 126"/>
          <p:cNvPicPr>
            <a:picLocks noChangeAspect="1"/>
          </p:cNvPicPr>
          <p:nvPr/>
        </p:nvPicPr>
        <p:blipFill>
          <a:blip r:embed="rId11"/>
          <a:stretch>
            <a:fillRect/>
          </a:stretch>
        </p:blipFill>
        <p:spPr>
          <a:xfrm>
            <a:off x="6589952" y="4378477"/>
            <a:ext cx="438452" cy="438452"/>
          </a:xfrm>
          <a:prstGeom prst="rect">
            <a:avLst/>
          </a:prstGeom>
        </p:spPr>
      </p:pic>
      <p:cxnSp>
        <p:nvCxnSpPr>
          <p:cNvPr id="136" name="Straight Arrow Connector 135"/>
          <p:cNvCxnSpPr/>
          <p:nvPr/>
        </p:nvCxnSpPr>
        <p:spPr>
          <a:xfrm flipV="1">
            <a:off x="3500546" y="275444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3"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Tree>
    <p:extLst>
      <p:ext uri="{BB962C8B-B14F-4D97-AF65-F5344CB8AC3E}">
        <p14:creationId xmlns:p14="http://schemas.microsoft.com/office/powerpoint/2010/main" val="2015385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43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pic>
        <p:nvPicPr>
          <p:cNvPr id="7" name="Picture 6"/>
          <p:cNvPicPr>
            <a:picLocks noChangeAspect="1"/>
          </p:cNvPicPr>
          <p:nvPr/>
        </p:nvPicPr>
        <p:blipFill>
          <a:blip r:embed="rId5"/>
          <a:stretch>
            <a:fillRect/>
          </a:stretch>
        </p:blipFill>
        <p:spPr>
          <a:xfrm>
            <a:off x="2182483" y="370606"/>
            <a:ext cx="4560820" cy="4396910"/>
          </a:xfrm>
          <a:prstGeom prst="rect">
            <a:avLst/>
          </a:prstGeom>
        </p:spPr>
      </p:pic>
      <p:sp>
        <p:nvSpPr>
          <p:cNvPr id="11" name="Rectangle 10"/>
          <p:cNvSpPr/>
          <p:nvPr/>
        </p:nvSpPr>
        <p:spPr>
          <a:xfrm>
            <a:off x="2980301" y="840489"/>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12" name="Rectangle 11"/>
          <p:cNvSpPr/>
          <p:nvPr/>
        </p:nvSpPr>
        <p:spPr>
          <a:xfrm>
            <a:off x="4451517" y="731474"/>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4539530" y="3793333"/>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2718592" y="3785648"/>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15" name="Picture 14"/>
          <p:cNvPicPr>
            <a:picLocks noChangeAspect="1"/>
          </p:cNvPicPr>
          <p:nvPr/>
        </p:nvPicPr>
        <p:blipFill>
          <a:blip r:embed="rId6"/>
          <a:stretch>
            <a:fillRect/>
          </a:stretch>
        </p:blipFill>
        <p:spPr>
          <a:xfrm>
            <a:off x="4669831" y="3210258"/>
            <a:ext cx="1043278" cy="587647"/>
          </a:xfrm>
          <a:prstGeom prst="rect">
            <a:avLst/>
          </a:prstGeom>
        </p:spPr>
      </p:pic>
      <p:pic>
        <p:nvPicPr>
          <p:cNvPr id="16" name="Picture 15"/>
          <p:cNvPicPr>
            <a:picLocks noChangeAspect="1"/>
          </p:cNvPicPr>
          <p:nvPr/>
        </p:nvPicPr>
        <p:blipFill>
          <a:blip r:embed="rId7"/>
          <a:stretch>
            <a:fillRect/>
          </a:stretch>
        </p:blipFill>
        <p:spPr>
          <a:xfrm>
            <a:off x="4809989" y="1356326"/>
            <a:ext cx="710587" cy="678932"/>
          </a:xfrm>
          <a:prstGeom prst="rect">
            <a:avLst/>
          </a:prstGeom>
        </p:spPr>
      </p:pic>
      <p:pic>
        <p:nvPicPr>
          <p:cNvPr id="17" name="Picture 16"/>
          <p:cNvPicPr>
            <a:picLocks noChangeAspect="1"/>
          </p:cNvPicPr>
          <p:nvPr/>
        </p:nvPicPr>
        <p:blipFill>
          <a:blip r:embed="rId8">
            <a:alphaModFix amt="82000"/>
          </a:blip>
          <a:stretch>
            <a:fillRect/>
          </a:stretch>
        </p:blipFill>
        <p:spPr>
          <a:xfrm>
            <a:off x="2168351" y="2096490"/>
            <a:ext cx="4574952" cy="906387"/>
          </a:xfrm>
          <a:prstGeom prst="rect">
            <a:avLst/>
          </a:prstGeom>
        </p:spPr>
      </p:pic>
      <p:pic>
        <p:nvPicPr>
          <p:cNvPr id="18" name="Picture 17"/>
          <p:cNvPicPr>
            <a:picLocks noChangeAspect="1"/>
          </p:cNvPicPr>
          <p:nvPr/>
        </p:nvPicPr>
        <p:blipFill>
          <a:blip r:embed="rId9"/>
          <a:stretch>
            <a:fillRect/>
          </a:stretch>
        </p:blipFill>
        <p:spPr>
          <a:xfrm>
            <a:off x="2888525" y="1431571"/>
            <a:ext cx="1123932" cy="547723"/>
          </a:xfrm>
          <a:prstGeom prst="rect">
            <a:avLst/>
          </a:prstGeom>
        </p:spPr>
      </p:pic>
      <p:pic>
        <p:nvPicPr>
          <p:cNvPr id="19" name="Picture 18"/>
          <p:cNvPicPr>
            <a:picLocks noChangeAspect="1"/>
          </p:cNvPicPr>
          <p:nvPr/>
        </p:nvPicPr>
        <p:blipFill>
          <a:blip r:embed="rId10"/>
          <a:stretch>
            <a:fillRect/>
          </a:stretch>
        </p:blipFill>
        <p:spPr>
          <a:xfrm>
            <a:off x="2961082" y="3158264"/>
            <a:ext cx="1011646" cy="652879"/>
          </a:xfrm>
          <a:prstGeom prst="rect">
            <a:avLst/>
          </a:prstGeom>
        </p:spPr>
      </p:pic>
      <p:sp>
        <p:nvSpPr>
          <p:cNvPr id="20" name="Rectangle 19"/>
          <p:cNvSpPr/>
          <p:nvPr/>
        </p:nvSpPr>
        <p:spPr>
          <a:xfrm>
            <a:off x="1987911" y="2277928"/>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Platform</a:t>
            </a:r>
            <a:endParaRPr kumimoji="0" lang="en-US" sz="3000" b="1"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040793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9" name="Picture 8" descr="FedEx.png"/>
          <p:cNvPicPr>
            <a:picLocks noChangeAspect="1"/>
          </p:cNvPicPr>
          <p:nvPr/>
        </p:nvPicPr>
        <p:blipFill>
          <a:blip r:embed="rId4">
            <a:extLst>
              <a:ext uri="{BEBA8EAE-BF5A-486C-A8C5-ECC9F3942E4B}">
                <a14:imgProps xmlns:a14="http://schemas.microsoft.com/office/drawing/2010/main">
                  <a14:imgLayer r:embed="rId5">
                    <a14:imgEffect>
                      <a14:backgroundRemoval t="5324" b="95833" l="1591" r="99250"/>
                    </a14:imgEffect>
                  </a14:imgLayer>
                </a14:imgProps>
              </a:ext>
              <a:ext uri="{28A0092B-C50C-407E-A947-70E740481C1C}">
                <a14:useLocalDpi xmlns:a14="http://schemas.microsoft.com/office/drawing/2010/main" val="0"/>
              </a:ext>
            </a:extLst>
          </a:blip>
          <a:stretch>
            <a:fillRect/>
          </a:stretch>
        </p:blipFill>
        <p:spPr>
          <a:xfrm>
            <a:off x="3407572" y="2413100"/>
            <a:ext cx="2328856" cy="685954"/>
          </a:xfrm>
          <a:prstGeom prst="rect">
            <a:avLst/>
          </a:prstGeom>
        </p:spPr>
      </p:pic>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181884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708038" y="-231795"/>
            <a:ext cx="3727925" cy="5586290"/>
          </a:xfrm>
          <a:prstGeom prst="rect">
            <a:avLst/>
          </a:prstGeom>
        </p:spPr>
      </p:pic>
    </p:spTree>
    <p:extLst>
      <p:ext uri="{BB962C8B-B14F-4D97-AF65-F5344CB8AC3E}">
        <p14:creationId xmlns:p14="http://schemas.microsoft.com/office/powerpoint/2010/main" val="1451794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64860"/>
            <a:ext cx="9158633" cy="5208360"/>
          </a:xfrm>
          <a:prstGeom prst="rect">
            <a:avLst/>
          </a:prstGeom>
        </p:spPr>
      </p:pic>
      <p:pic>
        <p:nvPicPr>
          <p:cNvPr id="23" name="Picture 22" descr="pivotal_te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255" y="4943219"/>
            <a:ext cx="731520" cy="171298"/>
          </a:xfrm>
          <a:prstGeom prst="rect">
            <a:avLst/>
          </a:prstGeom>
        </p:spPr>
      </p:pic>
      <p:grpSp>
        <p:nvGrpSpPr>
          <p:cNvPr id="25" name="Group 24"/>
          <p:cNvGrpSpPr/>
          <p:nvPr/>
        </p:nvGrpSpPr>
        <p:grpSpPr>
          <a:xfrm>
            <a:off x="5081333" y="239058"/>
            <a:ext cx="3713281" cy="4386805"/>
            <a:chOff x="5136783" y="253579"/>
            <a:chExt cx="3713281" cy="4386805"/>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7"/>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8"/>
              <a:srcRect b="21386"/>
              <a:stretch/>
            </p:blipFill>
            <p:spPr>
              <a:xfrm>
                <a:off x="2187877" y="690385"/>
                <a:ext cx="4787354" cy="2621384"/>
              </a:xfrm>
              <a:prstGeom prst="rect">
                <a:avLst/>
              </a:prstGeom>
            </p:spPr>
          </p:pic>
        </p:grpSp>
        <p:sp>
          <p:nvSpPr>
            <p:cNvPr id="22" name="TextBox 21"/>
            <p:cNvSpPr txBox="1"/>
            <p:nvPr/>
          </p:nvSpPr>
          <p:spPr>
            <a:xfrm>
              <a:off x="5136783" y="253579"/>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845083739"/>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1600" b="1" dirty="0" smtClean="0">
                <a:solidFill>
                  <a:srgbClr val="FFFFFF">
                    <a:lumMod val="85000"/>
                  </a:srgbClr>
                </a:solidFill>
                <a:latin typeface="Arial"/>
                <a:cs typeface="Arial"/>
                <a:sym typeface="Helvetica Light"/>
              </a:rPr>
              <a:t>Average Hours/Week</a:t>
            </a:r>
            <a:endParaRPr lang="en-US" sz="1600" b="1" dirty="0">
              <a:solidFill>
                <a:srgbClr val="FFFFFF">
                  <a:lumMod val="85000"/>
                </a:srgbClr>
              </a:solidFill>
              <a:latin typeface="Arial"/>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6</a:t>
            </a:fld>
            <a:endParaRPr lang="en-US">
              <a:solidFill>
                <a:srgbClr val="FFFFFF">
                  <a:lumMod val="65000"/>
                </a:srgbClr>
              </a:solidFill>
              <a:latin typeface="Arial"/>
            </a:endParaRPr>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lang="en-US" sz="2400" b="1" dirty="0">
              <a:solidFill>
                <a:srgbClr val="FFFF00"/>
              </a:solidFill>
              <a:latin typeface="Arial"/>
              <a:cs typeface="Arial"/>
              <a:sym typeface="Helvetica Light"/>
            </a:endParaRPr>
          </a:p>
        </p:txBody>
      </p:sp>
    </p:spTree>
    <p:extLst>
      <p:ext uri="{BB962C8B-B14F-4D97-AF65-F5344CB8AC3E}">
        <p14:creationId xmlns:p14="http://schemas.microsoft.com/office/powerpoint/2010/main" val="4288833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solidFill>
                  <a:srgbClr val="000000"/>
                </a:solidFill>
                <a:latin typeface="Arial"/>
              </a:rPr>
              <a:pPr/>
              <a:t>7</a:t>
            </a:fld>
            <a:endParaRPr lang="en-US">
              <a:solidFill>
                <a:srgbClr val="000000"/>
              </a:solidFill>
              <a:latin typeface="Arial"/>
            </a:endParaRPr>
          </a:p>
        </p:txBody>
      </p:sp>
      <p:sp>
        <p:nvSpPr>
          <p:cNvPr id="7" name="Title 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rPr>
              <a:t>The developer dream haiku</a:t>
            </a:r>
            <a:br>
              <a:rPr lang="en-US" dirty="0" smtClean="0">
                <a:solidFill>
                  <a:srgbClr val="FFFFFF"/>
                </a:solidFill>
                <a:latin typeface="Arial"/>
              </a:rPr>
            </a:br>
            <a:endParaRPr lang="en-US" dirty="0">
              <a:solidFill>
                <a:srgbClr val="FFFFFF"/>
              </a:solidFill>
              <a:latin typeface="Arial"/>
            </a:endParaRPr>
          </a:p>
        </p:txBody>
      </p:sp>
      <p:sp>
        <p:nvSpPr>
          <p:cNvPr id="8" name="Rectangle 7"/>
          <p:cNvSpPr/>
          <p:nvPr/>
        </p:nvSpPr>
        <p:spPr>
          <a:xfrm>
            <a:off x="2509217" y="2434192"/>
            <a:ext cx="4144750" cy="461665"/>
          </a:xfrm>
          <a:prstGeom prst="rect">
            <a:avLst/>
          </a:prstGeom>
        </p:spPr>
        <p:txBody>
          <a:bodyPr wrap="square">
            <a:spAutoFit/>
          </a:bodyPr>
          <a:lstStyle/>
          <a:p>
            <a:r>
              <a:rPr lang="en-US" sz="2400" dirty="0" smtClean="0">
                <a:solidFill>
                  <a:srgbClr val="FFFFFF"/>
                </a:solidFill>
                <a:latin typeface="Arial"/>
                <a:cs typeface="Arial"/>
              </a:rPr>
              <a:t> Run it in the Cloud for me,</a:t>
            </a:r>
            <a:endParaRPr lang="en-US" sz="2400" dirty="0">
              <a:solidFill>
                <a:srgbClr val="FFFFFF"/>
              </a:solidFill>
              <a:latin typeface="Arial"/>
            </a:endParaRPr>
          </a:p>
        </p:txBody>
      </p:sp>
      <p:sp>
        <p:nvSpPr>
          <p:cNvPr id="9" name="Rectangle 8"/>
          <p:cNvSpPr/>
          <p:nvPr/>
        </p:nvSpPr>
        <p:spPr>
          <a:xfrm>
            <a:off x="4269740" y="3240686"/>
            <a:ext cx="3122302" cy="461665"/>
          </a:xfrm>
          <a:prstGeom prst="rect">
            <a:avLst/>
          </a:prstGeom>
        </p:spPr>
        <p:txBody>
          <a:bodyPr wrap="square">
            <a:spAutoFit/>
          </a:bodyPr>
          <a:lstStyle/>
          <a:p>
            <a:r>
              <a:rPr lang="en-US" sz="2400" dirty="0">
                <a:solidFill>
                  <a:srgbClr val="FFFFFF"/>
                </a:solidFill>
                <a:latin typeface="Arial"/>
                <a:cs typeface="Arial"/>
              </a:rPr>
              <a:t> I do not care how   </a:t>
            </a:r>
            <a:endParaRPr lang="en-US" sz="2400" dirty="0">
              <a:solidFill>
                <a:srgbClr val="FFFFFF"/>
              </a:solidFill>
              <a:latin typeface="Arial"/>
            </a:endParaRPr>
          </a:p>
        </p:txBody>
      </p:sp>
      <p:sp>
        <p:nvSpPr>
          <p:cNvPr id="10" name="Rectangle 9"/>
          <p:cNvSpPr/>
          <p:nvPr/>
        </p:nvSpPr>
        <p:spPr>
          <a:xfrm>
            <a:off x="1736682" y="1601293"/>
            <a:ext cx="3830438" cy="461665"/>
          </a:xfrm>
          <a:prstGeom prst="rect">
            <a:avLst/>
          </a:prstGeom>
        </p:spPr>
        <p:txBody>
          <a:bodyPr wrap="square">
            <a:spAutoFit/>
          </a:bodyPr>
          <a:lstStyle/>
          <a:p>
            <a:r>
              <a:rPr lang="en-US" sz="2400" dirty="0">
                <a:solidFill>
                  <a:srgbClr val="FFFFFF"/>
                </a:solidFill>
                <a:latin typeface="Arial"/>
                <a:cs typeface="Arial"/>
              </a:rPr>
              <a:t>Here is my source code</a:t>
            </a:r>
            <a:r>
              <a:rPr lang="en-US" sz="2400" dirty="0" smtClean="0">
                <a:solidFill>
                  <a:srgbClr val="FFFFFF"/>
                </a:solidFill>
                <a:latin typeface="Arial"/>
                <a:cs typeface="Arial"/>
              </a:rPr>
              <a:t>,</a:t>
            </a:r>
            <a:endParaRPr lang="en-US" sz="2400" dirty="0">
              <a:solidFill>
                <a:srgbClr val="FFFFFF"/>
              </a:solidFill>
              <a:latin typeface="Arial"/>
              <a:cs typeface="Arial"/>
            </a:endParaRPr>
          </a:p>
        </p:txBody>
      </p:sp>
    </p:spTree>
    <p:extLst>
      <p:ext uri="{BB962C8B-B14F-4D97-AF65-F5344CB8AC3E}">
        <p14:creationId xmlns:p14="http://schemas.microsoft.com/office/powerpoint/2010/main" val="313869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0565"/>
            <a:ext cx="9143999" cy="5697765"/>
          </a:xfrm>
          <a:prstGeom prst="rect">
            <a:avLst/>
          </a:prstGeom>
        </p:spPr>
      </p:pic>
      <p:sp>
        <p:nvSpPr>
          <p:cNvPr id="9" name="Title 8"/>
          <p:cNvSpPr>
            <a:spLocks noGrp="1"/>
          </p:cNvSpPr>
          <p:nvPr>
            <p:ph type="title"/>
          </p:nvPr>
        </p:nvSpPr>
        <p:spPr/>
        <p:txBody>
          <a:bodyPr/>
          <a:lstStyle/>
          <a:p>
            <a:pPr algn="ctr"/>
            <a:r>
              <a:rPr lang="en-US" dirty="0">
                <a:solidFill>
                  <a:srgbClr val="FFFFFF"/>
                </a:solidFill>
              </a:rPr>
              <a:t>The </a:t>
            </a:r>
            <a:r>
              <a:rPr lang="en-US" dirty="0" smtClean="0">
                <a:solidFill>
                  <a:srgbClr val="FFFFFF"/>
                </a:solidFill>
              </a:rPr>
              <a:t>IT Operator reality</a:t>
            </a:r>
            <a:r>
              <a:rPr lang="en-US" dirty="0">
                <a:solidFill>
                  <a:srgbClr val="FFFFFF"/>
                </a:solidFill>
              </a:rPr>
              <a:t/>
            </a:r>
            <a:br>
              <a:rPr lang="en-US" dirty="0">
                <a:solidFill>
                  <a:srgbClr val="FFFFFF"/>
                </a:solidFill>
              </a:rPr>
            </a:br>
            <a:endParaRPr lang="en-US" dirty="0">
              <a:solidFill>
                <a:srgbClr val="FFFFFF"/>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rgbClr val="FFFFFF"/>
                </a:solidFill>
              </a:rPr>
              <a:t>That's only </a:t>
            </a:r>
            <a:r>
              <a:rPr lang="en-US" sz="2400" dirty="0" smtClean="0">
                <a:solidFill>
                  <a:srgbClr val="FFFFFF"/>
                </a:solidFill>
              </a:rPr>
              <a:t>Day One</a:t>
            </a:r>
            <a:endParaRPr lang="en-US" sz="2400" dirty="0">
              <a:solidFill>
                <a:srgbClr val="FFFFFF"/>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FFFF"/>
                </a:solidFill>
                <a:cs typeface="Arial"/>
              </a:rPr>
              <a:t>You have to deploy again </a:t>
            </a:r>
            <a:r>
              <a:rPr lang="en-US" sz="2400" dirty="0" smtClean="0">
                <a:solidFill>
                  <a:srgbClr val="FFFFFF"/>
                </a:solidFill>
                <a:cs typeface="Arial"/>
              </a:rPr>
              <a:t>and again and again</a:t>
            </a:r>
            <a:endParaRPr lang="en-US" sz="2400" dirty="0">
              <a:solidFill>
                <a:srgbClr val="FFFFF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bg1"/>
                </a:solidFill>
              </a:rPr>
              <a:t>It's </a:t>
            </a:r>
            <a:r>
              <a:rPr lang="en-US" sz="2400" dirty="0">
                <a:solidFill>
                  <a:schemeClr val="bg1"/>
                </a:solidFill>
              </a:rPr>
              <a:t>not enough just to deploy </a:t>
            </a:r>
            <a:r>
              <a:rPr lang="en-US" sz="2400" dirty="0" smtClean="0">
                <a:solidFill>
                  <a:schemeClr val="bg1"/>
                </a:solidFill>
              </a:rPr>
              <a:t>something </a:t>
            </a:r>
            <a:endParaRPr lang="en-US" sz="2400" dirty="0">
              <a:solidFill>
                <a:schemeClr val="bg1"/>
              </a:solidFill>
              <a:cs typeface="Arial"/>
            </a:endParaRPr>
          </a:p>
        </p:txBody>
      </p:sp>
    </p:spTree>
    <p:extLst>
      <p:ext uri="{BB962C8B-B14F-4D97-AF65-F5344CB8AC3E}">
        <p14:creationId xmlns:p14="http://schemas.microsoft.com/office/powerpoint/2010/main" val="1987828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9</a:t>
            </a:fld>
            <a:endParaRPr lang="en-US">
              <a:solidFill>
                <a:srgbClr val="FFFFFF">
                  <a:lumMod val="65000"/>
                </a:srgbClr>
              </a:solidFill>
              <a:latin typeface="Arial"/>
            </a:endParaRPr>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7" name="TextBox 6"/>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0" name="TextBox 9"/>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3" name="TextBox 12"/>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8</a:t>
              </a:r>
              <a:endParaRPr lang="en-US" sz="2400" b="1" dirty="0">
                <a:solidFill>
                  <a:srgbClr val="FFFFFF"/>
                </a:solidFill>
                <a:latin typeface="Arial"/>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6" name="TextBox 15"/>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a:t>
              </a:r>
              <a:endParaRPr lang="en-US" sz="2400" b="1" dirty="0">
                <a:solidFill>
                  <a:srgbClr val="FFFFFF"/>
                </a:solidFill>
                <a:latin typeface="Arial"/>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Nearly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6 months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3" name="TextBox 32"/>
            <p:cNvSpPr txBox="1"/>
            <p:nvPr/>
          </p:nvSpPr>
          <p:spPr>
            <a:xfrm>
              <a:off x="2141890" y="729102"/>
              <a:ext cx="568171"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11</a:t>
              </a:r>
              <a:endParaRPr lang="en-US" sz="2400" b="1" dirty="0">
                <a:solidFill>
                  <a:srgbClr val="FFFFFF"/>
                </a:solidFill>
                <a:latin typeface="Arial"/>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40</a:t>
              </a:r>
              <a:endParaRPr lang="en-US" sz="2400" b="1" dirty="0">
                <a:solidFill>
                  <a:srgbClr val="FFFFFF"/>
                </a:solidFill>
                <a:latin typeface="Arial"/>
                <a:cs typeface="Arial"/>
                <a:sym typeface="Helvetica Light"/>
              </a:endParaRPr>
            </a:p>
          </p:txBody>
        </p:sp>
      </p:grpSp>
      <p:grpSp>
        <p:nvGrpSpPr>
          <p:cNvPr id="37" name="Group 36"/>
          <p:cNvGrpSpPr/>
          <p:nvPr/>
        </p:nvGrpSpPr>
        <p:grpSpPr>
          <a:xfrm>
            <a:off x="3986804" y="3213394"/>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40" name="Group 39"/>
          <p:cNvGrpSpPr/>
          <p:nvPr/>
        </p:nvGrpSpPr>
        <p:grpSpPr>
          <a:xfrm>
            <a:off x="5434397"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60</a:t>
              </a:r>
              <a:endParaRPr lang="en-US" sz="2400" b="1" dirty="0">
                <a:solidFill>
                  <a:srgbClr val="FFFFFF"/>
                </a:solidFill>
                <a:latin typeface="Arial"/>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5" name="TextBox 44"/>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2</a:t>
              </a:r>
              <a:endParaRPr lang="en-US" sz="2400" b="1" dirty="0">
                <a:solidFill>
                  <a:srgbClr val="FFFFFF"/>
                </a:solidFill>
                <a:latin typeface="Arial"/>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FFFFFF">
                    <a:lumMod val="85000"/>
                  </a:srgbClr>
                </a:solidFill>
                <a:latin typeface="Arial"/>
                <a:cs typeface="Arial"/>
              </a:rPr>
              <a:t>IT Ops Spends </a:t>
            </a:r>
            <a:r>
              <a:rPr lang="en-US" sz="2800" b="1" dirty="0">
                <a:solidFill>
                  <a:srgbClr val="00AE9E"/>
                </a:solidFill>
                <a:latin typeface="Arial"/>
                <a:cs typeface="Arial"/>
              </a:rPr>
              <a:t>T</a:t>
            </a:r>
            <a:r>
              <a:rPr lang="en-US" sz="2800" b="1" dirty="0" smtClean="0">
                <a:solidFill>
                  <a:srgbClr val="00AE9E"/>
                </a:solidFill>
                <a:latin typeface="Arial"/>
                <a:cs typeface="Arial"/>
              </a:rPr>
              <a:t>ime </a:t>
            </a:r>
            <a:r>
              <a:rPr lang="en-US" sz="2800" b="1" dirty="0">
                <a:solidFill>
                  <a:srgbClr val="00AE9E"/>
                </a:solidFill>
                <a:latin typeface="Arial"/>
                <a:cs typeface="Arial"/>
              </a:rPr>
              <a:t>B</a:t>
            </a:r>
            <a:r>
              <a:rPr lang="en-US" sz="2800" b="1" dirty="0" smtClean="0">
                <a:solidFill>
                  <a:srgbClr val="00AE9E"/>
                </a:solidFill>
                <a:latin typeface="Arial"/>
                <a:cs typeface="Arial"/>
              </a:rPr>
              <a:t>uilding </a:t>
            </a:r>
            <a:r>
              <a:rPr lang="en-US" sz="2800" b="1" dirty="0">
                <a:solidFill>
                  <a:srgbClr val="00AE9E"/>
                </a:solidFill>
                <a:latin typeface="Arial"/>
                <a:cs typeface="Arial"/>
              </a:rPr>
              <a:t>S</a:t>
            </a:r>
            <a:r>
              <a:rPr lang="en-US" sz="2800" b="1" dirty="0" smtClean="0">
                <a:solidFill>
                  <a:srgbClr val="00AE9E"/>
                </a:solidFill>
                <a:latin typeface="Arial"/>
                <a:cs typeface="Arial"/>
              </a:rPr>
              <a:t>nowflakes</a:t>
            </a:r>
            <a:endParaRPr lang="en-US" dirty="0">
              <a:solidFill>
                <a:srgbClr val="00AE9E"/>
              </a:solidFill>
              <a:latin typeface="Arial"/>
            </a:endParaRPr>
          </a:p>
        </p:txBody>
      </p:sp>
      <p:sp>
        <p:nvSpPr>
          <p:cNvPr id="58" name="Rectangle 57"/>
          <p:cNvSpPr/>
          <p:nvPr/>
        </p:nvSpPr>
        <p:spPr>
          <a:xfrm>
            <a:off x="7673328" y="3360535"/>
            <a:ext cx="1440964" cy="369332"/>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Production</a:t>
            </a:r>
          </a:p>
        </p:txBody>
      </p:sp>
    </p:spTree>
    <p:extLst>
      <p:ext uri="{BB962C8B-B14F-4D97-AF65-F5344CB8AC3E}">
        <p14:creationId xmlns:p14="http://schemas.microsoft.com/office/powerpoint/2010/main" val="3673935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par>
                          <p:cTn id="110" fill="hold">
                            <p:stCondLst>
                              <p:cond delay="500"/>
                            </p:stCondLst>
                            <p:childTnLst>
                              <p:par>
                                <p:cTn id="111" presetID="10" presetClass="exit" presetSubtype="0" fill="hold" grpId="0" nodeType="afterEffect">
                                  <p:stCondLst>
                                    <p:cond delay="0"/>
                                  </p:stCondLst>
                                  <p:childTnLst>
                                    <p:animEffect transition="out" filter="fade">
                                      <p:cBhvr>
                                        <p:cTn id="112" dur="500"/>
                                        <p:tgtEl>
                                          <p:spTgt spid="58"/>
                                        </p:tgtEl>
                                      </p:cBhvr>
                                    </p:animEffect>
                                    <p:set>
                                      <p:cBhvr>
                                        <p:cTn id="113" dur="1" fill="hold">
                                          <p:stCondLst>
                                            <p:cond delay="499"/>
                                          </p:stCondLst>
                                        </p:cTn>
                                        <p:tgtEl>
                                          <p:spTgt spid="58"/>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5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26771</TotalTime>
  <Words>2085</Words>
  <Application>Microsoft Macintosh PowerPoint</Application>
  <PresentationFormat>On-screen Show (16:9)</PresentationFormat>
  <Paragraphs>383</Paragraphs>
  <Slides>26</Slides>
  <Notes>26</Notes>
  <HiddenSlides>3</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Pivotal Main</vt:lpstr>
      <vt:lpstr>1_Pivotal Main</vt:lpstr>
      <vt:lpstr>2_Pivotal Main</vt:lpstr>
      <vt:lpstr>3_Pivotal Main</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The Enterprise REVOLUTION</vt:lpstr>
      <vt:lpstr>The Enterprise REVOLUTION</vt:lpstr>
      <vt:lpstr>Software is CHANGING</vt:lpstr>
      <vt:lpstr>PowerPoint Presentation</vt:lpstr>
      <vt:lpstr>It Takes a Platform</vt:lpstr>
      <vt:lpstr>Application-centric  Platforms</vt:lpstr>
      <vt:lpstr>PowerPoint Presentation</vt:lpstr>
      <vt:lpstr>What Just Happened?</vt:lpstr>
      <vt:lpstr>Full Stack Ticket Elimination</vt:lpstr>
      <vt:lpstr>Pivotal Cloud Foundry at a Glance</vt:lpstr>
      <vt:lpstr>Pivotal Cloud Foundry</vt:lpstr>
      <vt:lpstr>CF Open Source Momentum</vt:lpstr>
      <vt:lpstr>Pivotal Cloud Foundry Commercialization Model</vt:lpstr>
      <vt:lpstr>ESI’s Cloud Foundry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Derek Beauregard</cp:lastModifiedBy>
  <cp:revision>1085</cp:revision>
  <cp:lastPrinted>2015-08-14T15:58:30Z</cp:lastPrinted>
  <dcterms:created xsi:type="dcterms:W3CDTF">2015-05-27T14:59:12Z</dcterms:created>
  <dcterms:modified xsi:type="dcterms:W3CDTF">2016-05-16T21:49:16Z</dcterms:modified>
</cp:coreProperties>
</file>